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diagrams/layout2.xml" ContentType="application/vnd.openxmlformats-officedocument.drawingml.diagramLayout+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51"/>
  </p:notesMasterIdLst>
  <p:handoutMasterIdLst>
    <p:handoutMasterId r:id="rId52"/>
  </p:handoutMasterIdLst>
  <p:sldIdLst>
    <p:sldId id="284" r:id="rId3"/>
    <p:sldId id="426" r:id="rId4"/>
    <p:sldId id="429" r:id="rId5"/>
    <p:sldId id="405" r:id="rId6"/>
    <p:sldId id="406" r:id="rId7"/>
    <p:sldId id="407" r:id="rId8"/>
    <p:sldId id="408" r:id="rId9"/>
    <p:sldId id="409" r:id="rId10"/>
    <p:sldId id="410" r:id="rId11"/>
    <p:sldId id="358" r:id="rId12"/>
    <p:sldId id="442" r:id="rId13"/>
    <p:sldId id="443" r:id="rId14"/>
    <p:sldId id="444" r:id="rId15"/>
    <p:sldId id="445" r:id="rId16"/>
    <p:sldId id="446" r:id="rId17"/>
    <p:sldId id="447" r:id="rId18"/>
    <p:sldId id="448" r:id="rId19"/>
    <p:sldId id="465" r:id="rId20"/>
    <p:sldId id="450" r:id="rId21"/>
    <p:sldId id="451" r:id="rId22"/>
    <p:sldId id="466" r:id="rId23"/>
    <p:sldId id="311" r:id="rId24"/>
    <p:sldId id="453" r:id="rId25"/>
    <p:sldId id="411" r:id="rId26"/>
    <p:sldId id="413" r:id="rId27"/>
    <p:sldId id="464" r:id="rId28"/>
    <p:sldId id="433" r:id="rId29"/>
    <p:sldId id="434" r:id="rId30"/>
    <p:sldId id="435" r:id="rId31"/>
    <p:sldId id="436" r:id="rId32"/>
    <p:sldId id="437" r:id="rId33"/>
    <p:sldId id="460" r:id="rId34"/>
    <p:sldId id="467" r:id="rId35"/>
    <p:sldId id="363" r:id="rId36"/>
    <p:sldId id="369" r:id="rId37"/>
    <p:sldId id="312" r:id="rId38"/>
    <p:sldId id="439" r:id="rId39"/>
    <p:sldId id="440" r:id="rId40"/>
    <p:sldId id="468" r:id="rId41"/>
    <p:sldId id="457" r:id="rId42"/>
    <p:sldId id="458" r:id="rId43"/>
    <p:sldId id="469" r:id="rId44"/>
    <p:sldId id="341" r:id="rId45"/>
    <p:sldId id="393" r:id="rId46"/>
    <p:sldId id="394" r:id="rId47"/>
    <p:sldId id="395" r:id="rId48"/>
    <p:sldId id="427" r:id="rId49"/>
    <p:sldId id="430" r:id="rId50"/>
  </p:sldIdLst>
  <p:sldSz cx="9144000" cy="6858000" type="screen4x3"/>
  <p:notesSz cx="7010400" cy="9296400"/>
  <p:custDataLst>
    <p:tags r:id="rId53"/>
  </p:custDataLst>
  <p:defaultTextStyle>
    <a:defPPr>
      <a:defRPr lang="en-US"/>
    </a:defPPr>
    <a:lvl1pPr algn="l" rtl="0" fontAlgn="base">
      <a:spcBef>
        <a:spcPct val="0"/>
      </a:spcBef>
      <a:spcAft>
        <a:spcPct val="0"/>
      </a:spcAft>
      <a:defRPr kern="1200">
        <a:solidFill>
          <a:schemeClr val="tx1"/>
        </a:solidFill>
        <a:latin typeface="Arial" charset="0"/>
        <a:ea typeface="ＭＳ Ｐゴシック"/>
        <a:cs typeface="ＭＳ Ｐゴシック"/>
      </a:defRPr>
    </a:lvl1pPr>
    <a:lvl2pPr marL="457200" algn="l" rtl="0" fontAlgn="base">
      <a:spcBef>
        <a:spcPct val="0"/>
      </a:spcBef>
      <a:spcAft>
        <a:spcPct val="0"/>
      </a:spcAft>
      <a:defRPr kern="1200">
        <a:solidFill>
          <a:schemeClr val="tx1"/>
        </a:solidFill>
        <a:latin typeface="Arial" charset="0"/>
        <a:ea typeface="ＭＳ Ｐゴシック"/>
        <a:cs typeface="ＭＳ Ｐゴシック"/>
      </a:defRPr>
    </a:lvl2pPr>
    <a:lvl3pPr marL="914400" algn="l" rtl="0" fontAlgn="base">
      <a:spcBef>
        <a:spcPct val="0"/>
      </a:spcBef>
      <a:spcAft>
        <a:spcPct val="0"/>
      </a:spcAft>
      <a:defRPr kern="1200">
        <a:solidFill>
          <a:schemeClr val="tx1"/>
        </a:solidFill>
        <a:latin typeface="Arial" charset="0"/>
        <a:ea typeface="ＭＳ Ｐゴシック"/>
        <a:cs typeface="ＭＳ Ｐゴシック"/>
      </a:defRPr>
    </a:lvl3pPr>
    <a:lvl4pPr marL="1371600" algn="l" rtl="0" fontAlgn="base">
      <a:spcBef>
        <a:spcPct val="0"/>
      </a:spcBef>
      <a:spcAft>
        <a:spcPct val="0"/>
      </a:spcAft>
      <a:defRPr kern="1200">
        <a:solidFill>
          <a:schemeClr val="tx1"/>
        </a:solidFill>
        <a:latin typeface="Arial" charset="0"/>
        <a:ea typeface="ＭＳ Ｐゴシック"/>
        <a:cs typeface="ＭＳ Ｐゴシック"/>
      </a:defRPr>
    </a:lvl4pPr>
    <a:lvl5pPr marL="1828800" algn="l" rtl="0" fontAlgn="base">
      <a:spcBef>
        <a:spcPct val="0"/>
      </a:spcBef>
      <a:spcAft>
        <a:spcPct val="0"/>
      </a:spcAft>
      <a:defRPr kern="1200">
        <a:solidFill>
          <a:schemeClr val="tx1"/>
        </a:solidFill>
        <a:latin typeface="Arial" charset="0"/>
        <a:ea typeface="ＭＳ Ｐゴシック"/>
        <a:cs typeface="ＭＳ Ｐゴシック"/>
      </a:defRPr>
    </a:lvl5pPr>
    <a:lvl6pPr marL="2286000" algn="l" defTabSz="914400" rtl="0" eaLnBrk="1" latinLnBrk="0" hangingPunct="1">
      <a:defRPr kern="1200">
        <a:solidFill>
          <a:schemeClr val="tx1"/>
        </a:solidFill>
        <a:latin typeface="Arial" charset="0"/>
        <a:ea typeface="ＭＳ Ｐゴシック"/>
        <a:cs typeface="ＭＳ Ｐゴシック"/>
      </a:defRPr>
    </a:lvl6pPr>
    <a:lvl7pPr marL="2743200" algn="l" defTabSz="914400" rtl="0" eaLnBrk="1" latinLnBrk="0" hangingPunct="1">
      <a:defRPr kern="1200">
        <a:solidFill>
          <a:schemeClr val="tx1"/>
        </a:solidFill>
        <a:latin typeface="Arial" charset="0"/>
        <a:ea typeface="ＭＳ Ｐゴシック"/>
        <a:cs typeface="ＭＳ Ｐゴシック"/>
      </a:defRPr>
    </a:lvl7pPr>
    <a:lvl8pPr marL="3200400" algn="l" defTabSz="914400" rtl="0" eaLnBrk="1" latinLnBrk="0" hangingPunct="1">
      <a:defRPr kern="1200">
        <a:solidFill>
          <a:schemeClr val="tx1"/>
        </a:solidFill>
        <a:latin typeface="Arial" charset="0"/>
        <a:ea typeface="ＭＳ Ｐゴシック"/>
        <a:cs typeface="ＭＳ Ｐゴシック"/>
      </a:defRPr>
    </a:lvl8pPr>
    <a:lvl9pPr marL="3657600" algn="l" defTabSz="914400" rtl="0" eaLnBrk="1" latinLnBrk="0" hangingPunct="1">
      <a:defRPr kern="1200">
        <a:solidFill>
          <a:schemeClr val="tx1"/>
        </a:solidFill>
        <a:latin typeface="Arial" charset="0"/>
        <a:ea typeface="ＭＳ Ｐゴシック"/>
        <a:cs typeface="ＭＳ Ｐゴシック"/>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clrMru>
    <a:srgbClr val="00457E"/>
    <a:srgbClr val="74C932"/>
    <a:srgbClr val="668FB2"/>
    <a:srgbClr val="001346"/>
    <a:srgbClr val="40CF00"/>
    <a:srgbClr val="78846A"/>
    <a:srgbClr val="F0F3EE"/>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663" autoAdjust="0"/>
  </p:normalViewPr>
  <p:slideViewPr>
    <p:cSldViewPr>
      <p:cViewPr varScale="1">
        <p:scale>
          <a:sx n="52" d="100"/>
          <a:sy n="52" d="100"/>
        </p:scale>
        <p:origin x="-1884" y="-9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6480"/>
    </p:cViewPr>
  </p:sorterViewPr>
  <p:notesViewPr>
    <p:cSldViewPr>
      <p:cViewPr varScale="1">
        <p:scale>
          <a:sx n="62" d="100"/>
          <a:sy n="62" d="100"/>
        </p:scale>
        <p:origin x="-1714" y="-8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9A346C-80EE-4B59-9C28-93DC44E99895}" type="doc">
      <dgm:prSet loTypeId="urn:microsoft.com/office/officeart/2005/8/layout/chevron1" loCatId="process" qsTypeId="urn:microsoft.com/office/officeart/2005/8/quickstyle/simple1#1" qsCatId="simple" csTypeId="urn:microsoft.com/office/officeart/2005/8/colors/accent1_2#1" csCatId="accent1" phldr="1"/>
      <dgm:spPr/>
    </dgm:pt>
    <dgm:pt modelId="{4D27CB87-FE8B-4E80-9D5E-75271A273BE1}">
      <dgm:prSet phldrT="[Text]"/>
      <dgm:spPr/>
      <dgm:t>
        <a:bodyPr/>
        <a:lstStyle/>
        <a:p>
          <a:r>
            <a:rPr lang="en-US" dirty="0" smtClean="0"/>
            <a:t>1980’s-2000’s</a:t>
          </a:r>
          <a:endParaRPr lang="en-US" dirty="0"/>
        </a:p>
      </dgm:t>
    </dgm:pt>
    <dgm:pt modelId="{35809565-E789-4D21-9A70-F289128A69CE}" type="parTrans" cxnId="{79AA1B9F-D456-43C0-AE10-3974CB447956}">
      <dgm:prSet/>
      <dgm:spPr/>
      <dgm:t>
        <a:bodyPr/>
        <a:lstStyle/>
        <a:p>
          <a:endParaRPr lang="en-US"/>
        </a:p>
      </dgm:t>
    </dgm:pt>
    <dgm:pt modelId="{F26DA92F-C286-4C95-9E2F-1528B2EAD864}" type="sibTrans" cxnId="{79AA1B9F-D456-43C0-AE10-3974CB447956}">
      <dgm:prSet/>
      <dgm:spPr/>
      <dgm:t>
        <a:bodyPr/>
        <a:lstStyle/>
        <a:p>
          <a:endParaRPr lang="en-US"/>
        </a:p>
      </dgm:t>
    </dgm:pt>
    <dgm:pt modelId="{90D681B5-B174-4056-A7F8-8F1B4111FE51}">
      <dgm:prSet phldrT="[Text]"/>
      <dgm:spPr/>
      <dgm:t>
        <a:bodyPr/>
        <a:lstStyle/>
        <a:p>
          <a:r>
            <a:rPr lang="en-US" dirty="0" smtClean="0"/>
            <a:t>2006: SBE goals</a:t>
          </a:r>
          <a:endParaRPr lang="en-US" dirty="0"/>
        </a:p>
      </dgm:t>
    </dgm:pt>
    <dgm:pt modelId="{0DBB97FF-9677-481E-96E8-4E1EB146077A}" type="parTrans" cxnId="{F249A06C-1A61-4F8A-9527-B0DE0B99FACF}">
      <dgm:prSet/>
      <dgm:spPr/>
      <dgm:t>
        <a:bodyPr/>
        <a:lstStyle/>
        <a:p>
          <a:endParaRPr lang="en-US"/>
        </a:p>
      </dgm:t>
    </dgm:pt>
    <dgm:pt modelId="{E6AD961E-E205-4ACB-B8B2-AE0DA963B1A0}" type="sibTrans" cxnId="{F249A06C-1A61-4F8A-9527-B0DE0B99FACF}">
      <dgm:prSet/>
      <dgm:spPr/>
      <dgm:t>
        <a:bodyPr/>
        <a:lstStyle/>
        <a:p>
          <a:endParaRPr lang="en-US"/>
        </a:p>
      </dgm:t>
    </dgm:pt>
    <dgm:pt modelId="{4FAF16AB-9296-4A8B-9D95-EA72118437E6}">
      <dgm:prSet phldrT="[Text]"/>
      <dgm:spPr/>
      <dgm:t>
        <a:bodyPr/>
        <a:lstStyle/>
        <a:p>
          <a:r>
            <a:rPr lang="en-US" dirty="0" smtClean="0"/>
            <a:t>2007: Blue-Ribbon Commission</a:t>
          </a:r>
          <a:endParaRPr lang="en-US" dirty="0"/>
        </a:p>
      </dgm:t>
    </dgm:pt>
    <dgm:pt modelId="{E7B8750F-D0A2-45AC-83CC-AF949AD45522}" type="parTrans" cxnId="{F5D64BB6-1EC0-4B69-990D-973D674F159D}">
      <dgm:prSet/>
      <dgm:spPr/>
      <dgm:t>
        <a:bodyPr/>
        <a:lstStyle/>
        <a:p>
          <a:endParaRPr lang="en-US"/>
        </a:p>
      </dgm:t>
    </dgm:pt>
    <dgm:pt modelId="{3020091D-E721-4096-B07C-8EC36434F40A}" type="sibTrans" cxnId="{F5D64BB6-1EC0-4B69-990D-973D674F159D}">
      <dgm:prSet/>
      <dgm:spPr/>
      <dgm:t>
        <a:bodyPr/>
        <a:lstStyle/>
        <a:p>
          <a:endParaRPr lang="en-US"/>
        </a:p>
      </dgm:t>
    </dgm:pt>
    <dgm:pt modelId="{ED82E6F6-94EE-4F28-9FD3-0BFA8ACD14B0}">
      <dgm:prSet phldrT="[Text]"/>
      <dgm:spPr/>
      <dgm:t>
        <a:bodyPr/>
        <a:lstStyle/>
        <a:p>
          <a:r>
            <a:rPr lang="en-US" dirty="0" smtClean="0"/>
            <a:t>2008: Framework for Change &amp; ACRE</a:t>
          </a:r>
          <a:endParaRPr lang="en-US" dirty="0"/>
        </a:p>
      </dgm:t>
    </dgm:pt>
    <dgm:pt modelId="{0E1EFFE5-0E95-4EFF-A5E4-7428968F716D}" type="parTrans" cxnId="{BC8FAED9-1E29-450F-8F3C-1C2FCD145551}">
      <dgm:prSet/>
      <dgm:spPr/>
      <dgm:t>
        <a:bodyPr/>
        <a:lstStyle/>
        <a:p>
          <a:endParaRPr lang="en-US"/>
        </a:p>
      </dgm:t>
    </dgm:pt>
    <dgm:pt modelId="{E3D5D9AE-050D-47D7-87AB-330D4E9CB7A0}" type="sibTrans" cxnId="{BC8FAED9-1E29-450F-8F3C-1C2FCD145551}">
      <dgm:prSet/>
      <dgm:spPr/>
      <dgm:t>
        <a:bodyPr/>
        <a:lstStyle/>
        <a:p>
          <a:endParaRPr lang="en-US"/>
        </a:p>
      </dgm:t>
    </dgm:pt>
    <dgm:pt modelId="{78399827-2959-4DDF-88AD-8EACF41054BE}" type="pres">
      <dgm:prSet presAssocID="{CF9A346C-80EE-4B59-9C28-93DC44E99895}" presName="Name0" presStyleCnt="0">
        <dgm:presLayoutVars>
          <dgm:dir/>
          <dgm:animLvl val="lvl"/>
          <dgm:resizeHandles val="exact"/>
        </dgm:presLayoutVars>
      </dgm:prSet>
      <dgm:spPr/>
    </dgm:pt>
    <dgm:pt modelId="{4E85C89A-F0CC-42C0-BEA7-A81B13237DEC}" type="pres">
      <dgm:prSet presAssocID="{4D27CB87-FE8B-4E80-9D5E-75271A273BE1}" presName="parTxOnly" presStyleLbl="node1" presStyleIdx="0" presStyleCnt="4">
        <dgm:presLayoutVars>
          <dgm:chMax val="0"/>
          <dgm:chPref val="0"/>
          <dgm:bulletEnabled val="1"/>
        </dgm:presLayoutVars>
      </dgm:prSet>
      <dgm:spPr/>
      <dgm:t>
        <a:bodyPr/>
        <a:lstStyle/>
        <a:p>
          <a:endParaRPr lang="en-US"/>
        </a:p>
      </dgm:t>
    </dgm:pt>
    <dgm:pt modelId="{237D0AE1-2F40-44CE-919D-17DA8AF25D60}" type="pres">
      <dgm:prSet presAssocID="{F26DA92F-C286-4C95-9E2F-1528B2EAD864}" presName="parTxOnlySpace" presStyleCnt="0"/>
      <dgm:spPr/>
    </dgm:pt>
    <dgm:pt modelId="{27A0DD81-0BE2-4824-A7B1-E5D7F0CFCC17}" type="pres">
      <dgm:prSet presAssocID="{90D681B5-B174-4056-A7F8-8F1B4111FE51}" presName="parTxOnly" presStyleLbl="node1" presStyleIdx="1" presStyleCnt="4">
        <dgm:presLayoutVars>
          <dgm:chMax val="0"/>
          <dgm:chPref val="0"/>
          <dgm:bulletEnabled val="1"/>
        </dgm:presLayoutVars>
      </dgm:prSet>
      <dgm:spPr/>
      <dgm:t>
        <a:bodyPr/>
        <a:lstStyle/>
        <a:p>
          <a:endParaRPr lang="en-US"/>
        </a:p>
      </dgm:t>
    </dgm:pt>
    <dgm:pt modelId="{03461A3C-CC9E-430E-8739-156C68338016}" type="pres">
      <dgm:prSet presAssocID="{E6AD961E-E205-4ACB-B8B2-AE0DA963B1A0}" presName="parTxOnlySpace" presStyleCnt="0"/>
      <dgm:spPr/>
    </dgm:pt>
    <dgm:pt modelId="{789E52B1-D84A-4BA1-96B6-32CB4BDAEFC9}" type="pres">
      <dgm:prSet presAssocID="{4FAF16AB-9296-4A8B-9D95-EA72118437E6}" presName="parTxOnly" presStyleLbl="node1" presStyleIdx="2" presStyleCnt="4">
        <dgm:presLayoutVars>
          <dgm:chMax val="0"/>
          <dgm:chPref val="0"/>
          <dgm:bulletEnabled val="1"/>
        </dgm:presLayoutVars>
      </dgm:prSet>
      <dgm:spPr/>
      <dgm:t>
        <a:bodyPr/>
        <a:lstStyle/>
        <a:p>
          <a:endParaRPr lang="en-US"/>
        </a:p>
      </dgm:t>
    </dgm:pt>
    <dgm:pt modelId="{B1CA9FCA-D087-4944-BC9C-2C8DA25F204A}" type="pres">
      <dgm:prSet presAssocID="{3020091D-E721-4096-B07C-8EC36434F40A}" presName="parTxOnlySpace" presStyleCnt="0"/>
      <dgm:spPr/>
    </dgm:pt>
    <dgm:pt modelId="{8A232A44-C48A-40B2-B341-27EC759BA943}" type="pres">
      <dgm:prSet presAssocID="{ED82E6F6-94EE-4F28-9FD3-0BFA8ACD14B0}" presName="parTxOnly" presStyleLbl="node1" presStyleIdx="3" presStyleCnt="4">
        <dgm:presLayoutVars>
          <dgm:chMax val="0"/>
          <dgm:chPref val="0"/>
          <dgm:bulletEnabled val="1"/>
        </dgm:presLayoutVars>
      </dgm:prSet>
      <dgm:spPr/>
      <dgm:t>
        <a:bodyPr/>
        <a:lstStyle/>
        <a:p>
          <a:endParaRPr lang="en-US"/>
        </a:p>
      </dgm:t>
    </dgm:pt>
  </dgm:ptLst>
  <dgm:cxnLst>
    <dgm:cxn modelId="{79AA1B9F-D456-43C0-AE10-3974CB447956}" srcId="{CF9A346C-80EE-4B59-9C28-93DC44E99895}" destId="{4D27CB87-FE8B-4E80-9D5E-75271A273BE1}" srcOrd="0" destOrd="0" parTransId="{35809565-E789-4D21-9A70-F289128A69CE}" sibTransId="{F26DA92F-C286-4C95-9E2F-1528B2EAD864}"/>
    <dgm:cxn modelId="{F5D64BB6-1EC0-4B69-990D-973D674F159D}" srcId="{CF9A346C-80EE-4B59-9C28-93DC44E99895}" destId="{4FAF16AB-9296-4A8B-9D95-EA72118437E6}" srcOrd="2" destOrd="0" parTransId="{E7B8750F-D0A2-45AC-83CC-AF949AD45522}" sibTransId="{3020091D-E721-4096-B07C-8EC36434F40A}"/>
    <dgm:cxn modelId="{384E5120-CD15-4624-B725-D9325D591F27}" type="presOf" srcId="{4FAF16AB-9296-4A8B-9D95-EA72118437E6}" destId="{789E52B1-D84A-4BA1-96B6-32CB4BDAEFC9}" srcOrd="0" destOrd="0" presId="urn:microsoft.com/office/officeart/2005/8/layout/chevron1"/>
    <dgm:cxn modelId="{F249A06C-1A61-4F8A-9527-B0DE0B99FACF}" srcId="{CF9A346C-80EE-4B59-9C28-93DC44E99895}" destId="{90D681B5-B174-4056-A7F8-8F1B4111FE51}" srcOrd="1" destOrd="0" parTransId="{0DBB97FF-9677-481E-96E8-4E1EB146077A}" sibTransId="{E6AD961E-E205-4ACB-B8B2-AE0DA963B1A0}"/>
    <dgm:cxn modelId="{207DCA71-4AD3-4DF7-A2F1-0EFD0DA428B4}" type="presOf" srcId="{CF9A346C-80EE-4B59-9C28-93DC44E99895}" destId="{78399827-2959-4DDF-88AD-8EACF41054BE}" srcOrd="0" destOrd="0" presId="urn:microsoft.com/office/officeart/2005/8/layout/chevron1"/>
    <dgm:cxn modelId="{BC8FAED9-1E29-450F-8F3C-1C2FCD145551}" srcId="{CF9A346C-80EE-4B59-9C28-93DC44E99895}" destId="{ED82E6F6-94EE-4F28-9FD3-0BFA8ACD14B0}" srcOrd="3" destOrd="0" parTransId="{0E1EFFE5-0E95-4EFF-A5E4-7428968F716D}" sibTransId="{E3D5D9AE-050D-47D7-87AB-330D4E9CB7A0}"/>
    <dgm:cxn modelId="{7C07DE26-2A03-4D4E-98A5-EF22C8E4610A}" type="presOf" srcId="{4D27CB87-FE8B-4E80-9D5E-75271A273BE1}" destId="{4E85C89A-F0CC-42C0-BEA7-A81B13237DEC}" srcOrd="0" destOrd="0" presId="urn:microsoft.com/office/officeart/2005/8/layout/chevron1"/>
    <dgm:cxn modelId="{DC10CF37-E6BA-4D02-AF06-0CDA57CBE2BE}" type="presOf" srcId="{90D681B5-B174-4056-A7F8-8F1B4111FE51}" destId="{27A0DD81-0BE2-4824-A7B1-E5D7F0CFCC17}" srcOrd="0" destOrd="0" presId="urn:microsoft.com/office/officeart/2005/8/layout/chevron1"/>
    <dgm:cxn modelId="{255755AA-2CD8-4091-987C-3BF2E109C494}" type="presOf" srcId="{ED82E6F6-94EE-4F28-9FD3-0BFA8ACD14B0}" destId="{8A232A44-C48A-40B2-B341-27EC759BA943}" srcOrd="0" destOrd="0" presId="urn:microsoft.com/office/officeart/2005/8/layout/chevron1"/>
    <dgm:cxn modelId="{CF3ABE83-EAC7-4378-ABA5-F408F5E2B56E}" type="presParOf" srcId="{78399827-2959-4DDF-88AD-8EACF41054BE}" destId="{4E85C89A-F0CC-42C0-BEA7-A81B13237DEC}" srcOrd="0" destOrd="0" presId="urn:microsoft.com/office/officeart/2005/8/layout/chevron1"/>
    <dgm:cxn modelId="{8BB1E324-1E19-46E3-981F-176221C6570D}" type="presParOf" srcId="{78399827-2959-4DDF-88AD-8EACF41054BE}" destId="{237D0AE1-2F40-44CE-919D-17DA8AF25D60}" srcOrd="1" destOrd="0" presId="urn:microsoft.com/office/officeart/2005/8/layout/chevron1"/>
    <dgm:cxn modelId="{F0CDB16D-F932-4859-89D6-0554267DEEE3}" type="presParOf" srcId="{78399827-2959-4DDF-88AD-8EACF41054BE}" destId="{27A0DD81-0BE2-4824-A7B1-E5D7F0CFCC17}" srcOrd="2" destOrd="0" presId="urn:microsoft.com/office/officeart/2005/8/layout/chevron1"/>
    <dgm:cxn modelId="{88775F97-F747-4D0E-8011-241A84F27C9C}" type="presParOf" srcId="{78399827-2959-4DDF-88AD-8EACF41054BE}" destId="{03461A3C-CC9E-430E-8739-156C68338016}" srcOrd="3" destOrd="0" presId="urn:microsoft.com/office/officeart/2005/8/layout/chevron1"/>
    <dgm:cxn modelId="{57AD81EE-CA0B-4144-BF72-D309C3C8A214}" type="presParOf" srcId="{78399827-2959-4DDF-88AD-8EACF41054BE}" destId="{789E52B1-D84A-4BA1-96B6-32CB4BDAEFC9}" srcOrd="4" destOrd="0" presId="urn:microsoft.com/office/officeart/2005/8/layout/chevron1"/>
    <dgm:cxn modelId="{7D65D31F-7091-48B3-BC2D-CD52FEB8621A}" type="presParOf" srcId="{78399827-2959-4DDF-88AD-8EACF41054BE}" destId="{B1CA9FCA-D087-4944-BC9C-2C8DA25F204A}" srcOrd="5" destOrd="0" presId="urn:microsoft.com/office/officeart/2005/8/layout/chevron1"/>
    <dgm:cxn modelId="{8DE6624C-592A-474D-A9AC-4BBE008A8B85}" type="presParOf" srcId="{78399827-2959-4DDF-88AD-8EACF41054BE}" destId="{8A232A44-C48A-40B2-B341-27EC759BA943}" srcOrd="6" destOrd="0" presId="urn:microsoft.com/office/officeart/2005/8/layout/chevr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9A346C-80EE-4B59-9C28-93DC44E99895}" type="doc">
      <dgm:prSet loTypeId="urn:microsoft.com/office/officeart/2005/8/layout/chevron1" loCatId="process" qsTypeId="urn:microsoft.com/office/officeart/2005/8/quickstyle/simple1#2" qsCatId="simple" csTypeId="urn:microsoft.com/office/officeart/2005/8/colors/accent1_2#2" csCatId="accent1" phldr="1"/>
      <dgm:spPr/>
    </dgm:pt>
    <dgm:pt modelId="{4D27CB87-FE8B-4E80-9D5E-75271A273BE1}">
      <dgm:prSet phldrT="[Text]"/>
      <dgm:spPr/>
      <dgm:t>
        <a:bodyPr/>
        <a:lstStyle/>
        <a:p>
          <a:r>
            <a:rPr lang="en-US" dirty="0" smtClean="0"/>
            <a:t>2008-2009: ACRE Phase I</a:t>
          </a:r>
          <a:endParaRPr lang="en-US" dirty="0"/>
        </a:p>
      </dgm:t>
    </dgm:pt>
    <dgm:pt modelId="{35809565-E789-4D21-9A70-F289128A69CE}" type="parTrans" cxnId="{79AA1B9F-D456-43C0-AE10-3974CB447956}">
      <dgm:prSet/>
      <dgm:spPr/>
      <dgm:t>
        <a:bodyPr/>
        <a:lstStyle/>
        <a:p>
          <a:endParaRPr lang="en-US"/>
        </a:p>
      </dgm:t>
    </dgm:pt>
    <dgm:pt modelId="{F26DA92F-C286-4C95-9E2F-1528B2EAD864}" type="sibTrans" cxnId="{79AA1B9F-D456-43C0-AE10-3974CB447956}">
      <dgm:prSet/>
      <dgm:spPr/>
      <dgm:t>
        <a:bodyPr/>
        <a:lstStyle/>
        <a:p>
          <a:endParaRPr lang="en-US"/>
        </a:p>
      </dgm:t>
    </dgm:pt>
    <dgm:pt modelId="{90D681B5-B174-4056-A7F8-8F1B4111FE51}">
      <dgm:prSet phldrT="[Text]"/>
      <dgm:spPr/>
      <dgm:t>
        <a:bodyPr/>
        <a:lstStyle/>
        <a:p>
          <a:r>
            <a:rPr lang="en-US" dirty="0" smtClean="0"/>
            <a:t>2009-2010: ACRE Phase II &amp; Common Core</a:t>
          </a:r>
          <a:endParaRPr lang="en-US" dirty="0"/>
        </a:p>
      </dgm:t>
    </dgm:pt>
    <dgm:pt modelId="{0DBB97FF-9677-481E-96E8-4E1EB146077A}" type="parTrans" cxnId="{F249A06C-1A61-4F8A-9527-B0DE0B99FACF}">
      <dgm:prSet/>
      <dgm:spPr/>
      <dgm:t>
        <a:bodyPr/>
        <a:lstStyle/>
        <a:p>
          <a:endParaRPr lang="en-US"/>
        </a:p>
      </dgm:t>
    </dgm:pt>
    <dgm:pt modelId="{E6AD961E-E205-4ACB-B8B2-AE0DA963B1A0}" type="sibTrans" cxnId="{F249A06C-1A61-4F8A-9527-B0DE0B99FACF}">
      <dgm:prSet/>
      <dgm:spPr/>
      <dgm:t>
        <a:bodyPr/>
        <a:lstStyle/>
        <a:p>
          <a:endParaRPr lang="en-US"/>
        </a:p>
      </dgm:t>
    </dgm:pt>
    <dgm:pt modelId="{4FAF16AB-9296-4A8B-9D95-EA72118437E6}">
      <dgm:prSet phldrT="[Text]"/>
      <dgm:spPr/>
      <dgm:t>
        <a:bodyPr/>
        <a:lstStyle/>
        <a:p>
          <a:r>
            <a:rPr lang="en-US" dirty="0" smtClean="0"/>
            <a:t>2010: Race to the Top (</a:t>
          </a:r>
          <a:r>
            <a:rPr lang="en-US" dirty="0" err="1" smtClean="0"/>
            <a:t>RttT</a:t>
          </a:r>
          <a:r>
            <a:rPr lang="en-US" dirty="0" smtClean="0"/>
            <a:t>)</a:t>
          </a:r>
          <a:endParaRPr lang="en-US" dirty="0"/>
        </a:p>
      </dgm:t>
    </dgm:pt>
    <dgm:pt modelId="{E7B8750F-D0A2-45AC-83CC-AF949AD45522}" type="parTrans" cxnId="{F5D64BB6-1EC0-4B69-990D-973D674F159D}">
      <dgm:prSet/>
      <dgm:spPr/>
      <dgm:t>
        <a:bodyPr/>
        <a:lstStyle/>
        <a:p>
          <a:endParaRPr lang="en-US"/>
        </a:p>
      </dgm:t>
    </dgm:pt>
    <dgm:pt modelId="{3020091D-E721-4096-B07C-8EC36434F40A}" type="sibTrans" cxnId="{F5D64BB6-1EC0-4B69-990D-973D674F159D}">
      <dgm:prSet/>
      <dgm:spPr/>
      <dgm:t>
        <a:bodyPr/>
        <a:lstStyle/>
        <a:p>
          <a:endParaRPr lang="en-US"/>
        </a:p>
      </dgm:t>
    </dgm:pt>
    <dgm:pt modelId="{ED82E6F6-94EE-4F28-9FD3-0BFA8ACD14B0}">
      <dgm:prSet phldrT="[Text]"/>
      <dgm:spPr/>
      <dgm:t>
        <a:bodyPr/>
        <a:lstStyle/>
        <a:p>
          <a:r>
            <a:rPr lang="en-US" dirty="0" smtClean="0"/>
            <a:t>2011: </a:t>
          </a:r>
          <a:r>
            <a:rPr lang="en-US" dirty="0" err="1" smtClean="0"/>
            <a:t>RttT</a:t>
          </a:r>
          <a:r>
            <a:rPr lang="en-US" dirty="0" smtClean="0"/>
            <a:t> Career &amp; College: Ready, Set, Go!</a:t>
          </a:r>
          <a:endParaRPr lang="en-US" dirty="0"/>
        </a:p>
      </dgm:t>
    </dgm:pt>
    <dgm:pt modelId="{0E1EFFE5-0E95-4EFF-A5E4-7428968F716D}" type="parTrans" cxnId="{BC8FAED9-1E29-450F-8F3C-1C2FCD145551}">
      <dgm:prSet/>
      <dgm:spPr/>
      <dgm:t>
        <a:bodyPr/>
        <a:lstStyle/>
        <a:p>
          <a:endParaRPr lang="en-US"/>
        </a:p>
      </dgm:t>
    </dgm:pt>
    <dgm:pt modelId="{E3D5D9AE-050D-47D7-87AB-330D4E9CB7A0}" type="sibTrans" cxnId="{BC8FAED9-1E29-450F-8F3C-1C2FCD145551}">
      <dgm:prSet/>
      <dgm:spPr/>
      <dgm:t>
        <a:bodyPr/>
        <a:lstStyle/>
        <a:p>
          <a:endParaRPr lang="en-US"/>
        </a:p>
      </dgm:t>
    </dgm:pt>
    <dgm:pt modelId="{78399827-2959-4DDF-88AD-8EACF41054BE}" type="pres">
      <dgm:prSet presAssocID="{CF9A346C-80EE-4B59-9C28-93DC44E99895}" presName="Name0" presStyleCnt="0">
        <dgm:presLayoutVars>
          <dgm:dir/>
          <dgm:animLvl val="lvl"/>
          <dgm:resizeHandles val="exact"/>
        </dgm:presLayoutVars>
      </dgm:prSet>
      <dgm:spPr/>
    </dgm:pt>
    <dgm:pt modelId="{4E85C89A-F0CC-42C0-BEA7-A81B13237DEC}" type="pres">
      <dgm:prSet presAssocID="{4D27CB87-FE8B-4E80-9D5E-75271A273BE1}" presName="parTxOnly" presStyleLbl="node1" presStyleIdx="0" presStyleCnt="4">
        <dgm:presLayoutVars>
          <dgm:chMax val="0"/>
          <dgm:chPref val="0"/>
          <dgm:bulletEnabled val="1"/>
        </dgm:presLayoutVars>
      </dgm:prSet>
      <dgm:spPr/>
      <dgm:t>
        <a:bodyPr/>
        <a:lstStyle/>
        <a:p>
          <a:endParaRPr lang="en-US"/>
        </a:p>
      </dgm:t>
    </dgm:pt>
    <dgm:pt modelId="{237D0AE1-2F40-44CE-919D-17DA8AF25D60}" type="pres">
      <dgm:prSet presAssocID="{F26DA92F-C286-4C95-9E2F-1528B2EAD864}" presName="parTxOnlySpace" presStyleCnt="0"/>
      <dgm:spPr/>
    </dgm:pt>
    <dgm:pt modelId="{27A0DD81-0BE2-4824-A7B1-E5D7F0CFCC17}" type="pres">
      <dgm:prSet presAssocID="{90D681B5-B174-4056-A7F8-8F1B4111FE51}" presName="parTxOnly" presStyleLbl="node1" presStyleIdx="1" presStyleCnt="4">
        <dgm:presLayoutVars>
          <dgm:chMax val="0"/>
          <dgm:chPref val="0"/>
          <dgm:bulletEnabled val="1"/>
        </dgm:presLayoutVars>
      </dgm:prSet>
      <dgm:spPr/>
      <dgm:t>
        <a:bodyPr/>
        <a:lstStyle/>
        <a:p>
          <a:endParaRPr lang="en-US"/>
        </a:p>
      </dgm:t>
    </dgm:pt>
    <dgm:pt modelId="{03461A3C-CC9E-430E-8739-156C68338016}" type="pres">
      <dgm:prSet presAssocID="{E6AD961E-E205-4ACB-B8B2-AE0DA963B1A0}" presName="parTxOnlySpace" presStyleCnt="0"/>
      <dgm:spPr/>
    </dgm:pt>
    <dgm:pt modelId="{789E52B1-D84A-4BA1-96B6-32CB4BDAEFC9}" type="pres">
      <dgm:prSet presAssocID="{4FAF16AB-9296-4A8B-9D95-EA72118437E6}" presName="parTxOnly" presStyleLbl="node1" presStyleIdx="2" presStyleCnt="4">
        <dgm:presLayoutVars>
          <dgm:chMax val="0"/>
          <dgm:chPref val="0"/>
          <dgm:bulletEnabled val="1"/>
        </dgm:presLayoutVars>
      </dgm:prSet>
      <dgm:spPr/>
      <dgm:t>
        <a:bodyPr/>
        <a:lstStyle/>
        <a:p>
          <a:endParaRPr lang="en-US"/>
        </a:p>
      </dgm:t>
    </dgm:pt>
    <dgm:pt modelId="{B1CA9FCA-D087-4944-BC9C-2C8DA25F204A}" type="pres">
      <dgm:prSet presAssocID="{3020091D-E721-4096-B07C-8EC36434F40A}" presName="parTxOnlySpace" presStyleCnt="0"/>
      <dgm:spPr/>
    </dgm:pt>
    <dgm:pt modelId="{8A232A44-C48A-40B2-B341-27EC759BA943}" type="pres">
      <dgm:prSet presAssocID="{ED82E6F6-94EE-4F28-9FD3-0BFA8ACD14B0}" presName="parTxOnly" presStyleLbl="node1" presStyleIdx="3" presStyleCnt="4">
        <dgm:presLayoutVars>
          <dgm:chMax val="0"/>
          <dgm:chPref val="0"/>
          <dgm:bulletEnabled val="1"/>
        </dgm:presLayoutVars>
      </dgm:prSet>
      <dgm:spPr/>
      <dgm:t>
        <a:bodyPr/>
        <a:lstStyle/>
        <a:p>
          <a:endParaRPr lang="en-US"/>
        </a:p>
      </dgm:t>
    </dgm:pt>
  </dgm:ptLst>
  <dgm:cxnLst>
    <dgm:cxn modelId="{79AA1B9F-D456-43C0-AE10-3974CB447956}" srcId="{CF9A346C-80EE-4B59-9C28-93DC44E99895}" destId="{4D27CB87-FE8B-4E80-9D5E-75271A273BE1}" srcOrd="0" destOrd="0" parTransId="{35809565-E789-4D21-9A70-F289128A69CE}" sibTransId="{F26DA92F-C286-4C95-9E2F-1528B2EAD864}"/>
    <dgm:cxn modelId="{2B0AC9AA-92CB-4485-AB20-CD87B722990B}" type="presOf" srcId="{90D681B5-B174-4056-A7F8-8F1B4111FE51}" destId="{27A0DD81-0BE2-4824-A7B1-E5D7F0CFCC17}" srcOrd="0" destOrd="0" presId="urn:microsoft.com/office/officeart/2005/8/layout/chevron1"/>
    <dgm:cxn modelId="{F5D64BB6-1EC0-4B69-990D-973D674F159D}" srcId="{CF9A346C-80EE-4B59-9C28-93DC44E99895}" destId="{4FAF16AB-9296-4A8B-9D95-EA72118437E6}" srcOrd="2" destOrd="0" parTransId="{E7B8750F-D0A2-45AC-83CC-AF949AD45522}" sibTransId="{3020091D-E721-4096-B07C-8EC36434F40A}"/>
    <dgm:cxn modelId="{F249A06C-1A61-4F8A-9527-B0DE0B99FACF}" srcId="{CF9A346C-80EE-4B59-9C28-93DC44E99895}" destId="{90D681B5-B174-4056-A7F8-8F1B4111FE51}" srcOrd="1" destOrd="0" parTransId="{0DBB97FF-9677-481E-96E8-4E1EB146077A}" sibTransId="{E6AD961E-E205-4ACB-B8B2-AE0DA963B1A0}"/>
    <dgm:cxn modelId="{7261A121-2E30-4D09-B5E6-609D397B5A1F}" type="presOf" srcId="{CF9A346C-80EE-4B59-9C28-93DC44E99895}" destId="{78399827-2959-4DDF-88AD-8EACF41054BE}" srcOrd="0" destOrd="0" presId="urn:microsoft.com/office/officeart/2005/8/layout/chevron1"/>
    <dgm:cxn modelId="{92B8D827-3BA3-4A46-884F-7D24B098515D}" type="presOf" srcId="{4D27CB87-FE8B-4E80-9D5E-75271A273BE1}" destId="{4E85C89A-F0CC-42C0-BEA7-A81B13237DEC}" srcOrd="0" destOrd="0" presId="urn:microsoft.com/office/officeart/2005/8/layout/chevron1"/>
    <dgm:cxn modelId="{25232412-AC0F-4E6A-A79D-E3B5914A5D0A}" type="presOf" srcId="{ED82E6F6-94EE-4F28-9FD3-0BFA8ACD14B0}" destId="{8A232A44-C48A-40B2-B341-27EC759BA943}" srcOrd="0" destOrd="0" presId="urn:microsoft.com/office/officeart/2005/8/layout/chevron1"/>
    <dgm:cxn modelId="{1B86D5B4-D35E-462A-8FF6-84BF200125AE}" type="presOf" srcId="{4FAF16AB-9296-4A8B-9D95-EA72118437E6}" destId="{789E52B1-D84A-4BA1-96B6-32CB4BDAEFC9}" srcOrd="0" destOrd="0" presId="urn:microsoft.com/office/officeart/2005/8/layout/chevron1"/>
    <dgm:cxn modelId="{BC8FAED9-1E29-450F-8F3C-1C2FCD145551}" srcId="{CF9A346C-80EE-4B59-9C28-93DC44E99895}" destId="{ED82E6F6-94EE-4F28-9FD3-0BFA8ACD14B0}" srcOrd="3" destOrd="0" parTransId="{0E1EFFE5-0E95-4EFF-A5E4-7428968F716D}" sibTransId="{E3D5D9AE-050D-47D7-87AB-330D4E9CB7A0}"/>
    <dgm:cxn modelId="{92BBF7FC-D00E-4B82-8EEA-F48504816D68}" type="presParOf" srcId="{78399827-2959-4DDF-88AD-8EACF41054BE}" destId="{4E85C89A-F0CC-42C0-BEA7-A81B13237DEC}" srcOrd="0" destOrd="0" presId="urn:microsoft.com/office/officeart/2005/8/layout/chevron1"/>
    <dgm:cxn modelId="{3FBD7CA2-EF17-4BA9-82D1-731E3D8A5EB2}" type="presParOf" srcId="{78399827-2959-4DDF-88AD-8EACF41054BE}" destId="{237D0AE1-2F40-44CE-919D-17DA8AF25D60}" srcOrd="1" destOrd="0" presId="urn:microsoft.com/office/officeart/2005/8/layout/chevron1"/>
    <dgm:cxn modelId="{39472096-49B3-4B9E-B7FA-108ABCD8320F}" type="presParOf" srcId="{78399827-2959-4DDF-88AD-8EACF41054BE}" destId="{27A0DD81-0BE2-4824-A7B1-E5D7F0CFCC17}" srcOrd="2" destOrd="0" presId="urn:microsoft.com/office/officeart/2005/8/layout/chevron1"/>
    <dgm:cxn modelId="{54D9DDD1-9D34-40B0-B1F8-B9B9EF8D4773}" type="presParOf" srcId="{78399827-2959-4DDF-88AD-8EACF41054BE}" destId="{03461A3C-CC9E-430E-8739-156C68338016}" srcOrd="3" destOrd="0" presId="urn:microsoft.com/office/officeart/2005/8/layout/chevron1"/>
    <dgm:cxn modelId="{B8227EAA-06FE-47D4-9AF9-84485AFAE5EE}" type="presParOf" srcId="{78399827-2959-4DDF-88AD-8EACF41054BE}" destId="{789E52B1-D84A-4BA1-96B6-32CB4BDAEFC9}" srcOrd="4" destOrd="0" presId="urn:microsoft.com/office/officeart/2005/8/layout/chevron1"/>
    <dgm:cxn modelId="{E45FAD84-ACBF-4F9C-9CB7-988DDCCF84A5}" type="presParOf" srcId="{78399827-2959-4DDF-88AD-8EACF41054BE}" destId="{B1CA9FCA-D087-4944-BC9C-2C8DA25F204A}" srcOrd="5" destOrd="0" presId="urn:microsoft.com/office/officeart/2005/8/layout/chevron1"/>
    <dgm:cxn modelId="{84416EBA-2BE6-41ED-A19E-C4A21A2F656C}" type="presParOf" srcId="{78399827-2959-4DDF-88AD-8EACF41054BE}" destId="{8A232A44-C48A-40B2-B341-27EC759BA943}" srcOrd="6" destOrd="0" presId="urn:microsoft.com/office/officeart/2005/8/layout/chevr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wrap="square" lIns="93177" tIns="46589" rIns="93177" bIns="46589" numCol="1" anchor="t" anchorCtr="0" compatLnSpc="1">
            <a:prstTxWarp prst="textNoShape">
              <a:avLst/>
            </a:prstTxWarp>
          </a:bodyPr>
          <a:lstStyle>
            <a:lvl1pPr>
              <a:defRPr sz="1200">
                <a:latin typeface="Calibri" charset="0"/>
                <a:ea typeface="ＭＳ Ｐゴシック" charset="-128"/>
                <a:cs typeface="+mn-cs"/>
              </a:defRPr>
            </a:lvl1pPr>
          </a:lstStyle>
          <a:p>
            <a:pPr>
              <a:defRPr/>
            </a:pPr>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wrap="square" lIns="93177" tIns="46589" rIns="93177" bIns="46589" numCol="1" anchor="t" anchorCtr="0" compatLnSpc="1">
            <a:prstTxWarp prst="textNoShape">
              <a:avLst/>
            </a:prstTxWarp>
          </a:bodyPr>
          <a:lstStyle>
            <a:lvl1pPr algn="r">
              <a:defRPr sz="1200">
                <a:latin typeface="Calibri" charset="0"/>
                <a:ea typeface="ＭＳ Ｐゴシック" charset="-128"/>
                <a:cs typeface="+mn-cs"/>
              </a:defRPr>
            </a:lvl1pPr>
          </a:lstStyle>
          <a:p>
            <a:pPr>
              <a:defRPr/>
            </a:pPr>
            <a:fld id="{C31008B2-9005-41B3-BB6C-7B8B9EBD4A69}" type="datetime1">
              <a:rPr lang="en-US"/>
              <a:pPr>
                <a:defRPr/>
              </a:pPr>
              <a:t>3/25/2011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wrap="square" lIns="93177" tIns="46589" rIns="93177" bIns="46589" numCol="1" anchor="b" anchorCtr="0" compatLnSpc="1">
            <a:prstTxWarp prst="textNoShape">
              <a:avLst/>
            </a:prstTxWarp>
          </a:bodyPr>
          <a:lstStyle>
            <a:lvl1pPr>
              <a:defRPr sz="1200">
                <a:latin typeface="Calibri" charset="0"/>
                <a:ea typeface="ＭＳ Ｐゴシック" charset="-128"/>
                <a:cs typeface="+mn-cs"/>
              </a:defRPr>
            </a:lvl1pPr>
          </a:lstStyle>
          <a:p>
            <a:pPr>
              <a:defRPr/>
            </a:pPr>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a:defRPr sz="1200">
                <a:latin typeface="Calibri" charset="0"/>
                <a:ea typeface="ＭＳ Ｐゴシック" charset="-128"/>
                <a:cs typeface="+mn-cs"/>
              </a:defRPr>
            </a:lvl1pPr>
          </a:lstStyle>
          <a:p>
            <a:pPr>
              <a:defRPr/>
            </a:pPr>
            <a:fld id="{8CAAFEC7-D048-4741-90BB-AD52E75D5995}"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wrap="square" lIns="93177" tIns="46589" rIns="93177" bIns="46589" numCol="1" anchor="t" anchorCtr="0" compatLnSpc="1">
            <a:prstTxWarp prst="textNoShape">
              <a:avLst/>
            </a:prstTxWarp>
          </a:bodyPr>
          <a:lstStyle>
            <a:lvl1pPr>
              <a:defRPr sz="1200">
                <a:latin typeface="Calibri" charset="0"/>
                <a:ea typeface="ＭＳ Ｐゴシック" charset="-128"/>
                <a:cs typeface="+mn-cs"/>
              </a:defRPr>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wrap="square" lIns="93177" tIns="46589" rIns="93177" bIns="46589" numCol="1" anchor="t" anchorCtr="0" compatLnSpc="1">
            <a:prstTxWarp prst="textNoShape">
              <a:avLst/>
            </a:prstTxWarp>
          </a:bodyPr>
          <a:lstStyle>
            <a:lvl1pPr algn="r">
              <a:defRPr sz="1200">
                <a:latin typeface="Calibri" charset="0"/>
                <a:ea typeface="ＭＳ Ｐゴシック" charset="-128"/>
                <a:cs typeface="+mn-cs"/>
              </a:defRPr>
            </a:lvl1pPr>
          </a:lstStyle>
          <a:p>
            <a:pPr>
              <a:defRPr/>
            </a:pPr>
            <a:fld id="{CCD5043C-AF22-43E7-85FB-09C87973CFBD}" type="datetime1">
              <a:rPr lang="en-US"/>
              <a:pPr>
                <a:defRPr/>
              </a:pPr>
              <a:t>3/25/2011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wrap="square" lIns="93177" tIns="46589" rIns="93177" bIns="46589" numCol="1" anchor="ctr" anchorCtr="0" compatLnSpc="1">
            <a:prstTxWarp prst="textNoShape">
              <a:avLst/>
            </a:prstTxWarp>
          </a:bodyPr>
          <a:lstStyle/>
          <a:p>
            <a:pPr lvl="0"/>
            <a:endParaRPr lang="en-US" noProof="0" smtClean="0"/>
          </a:p>
        </p:txBody>
      </p:sp>
      <p:sp>
        <p:nvSpPr>
          <p:cNvPr id="5" name="Notes Placeholder 4"/>
          <p:cNvSpPr>
            <a:spLocks noGrp="1"/>
          </p:cNvSpPr>
          <p:nvPr>
            <p:ph type="body" sz="quarter" idx="3"/>
          </p:nvPr>
        </p:nvSpPr>
        <p:spPr>
          <a:xfrm>
            <a:off x="701040" y="4415790"/>
            <a:ext cx="5608320" cy="4183380"/>
          </a:xfrm>
          <a:prstGeom prst="rect">
            <a:avLst/>
          </a:prstGeom>
        </p:spPr>
        <p:txBody>
          <a:bodyPr vert="horz" wrap="square" lIns="93177" tIns="46589" rIns="93177" bIns="46589"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wrap="square" lIns="93177" tIns="46589" rIns="93177" bIns="46589" numCol="1" anchor="b" anchorCtr="0" compatLnSpc="1">
            <a:prstTxWarp prst="textNoShape">
              <a:avLst/>
            </a:prstTxWarp>
          </a:bodyPr>
          <a:lstStyle>
            <a:lvl1pPr>
              <a:defRPr sz="1200">
                <a:latin typeface="Calibri" charset="0"/>
                <a:ea typeface="ＭＳ Ｐゴシック" charset="-128"/>
                <a:cs typeface="+mn-cs"/>
              </a:defRPr>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a:defRPr sz="1200">
                <a:latin typeface="Calibri" charset="0"/>
                <a:ea typeface="ＭＳ Ｐゴシック" charset="-128"/>
                <a:cs typeface="+mn-cs"/>
              </a:defRPr>
            </a:lvl1pPr>
          </a:lstStyle>
          <a:p>
            <a:pPr>
              <a:defRPr/>
            </a:pPr>
            <a:fld id="{02979B8C-73D7-48AB-BA75-8B0C244DED7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nchistoricsites.org/aycock/opschool.ht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a:lstStyle/>
          <a:p>
            <a:pPr eaLnBrk="1" hangingPunct="1">
              <a:spcBef>
                <a:spcPct val="0"/>
              </a:spcBef>
            </a:pPr>
            <a:r>
              <a:rPr lang="en-US" dirty="0" smtClean="0">
                <a:ea typeface="ＭＳ Ｐゴシック"/>
              </a:rPr>
              <a:t>Audio:  Welcome to Module 1: The Call for Change.</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p:txBody>
      </p:sp>
      <p:sp>
        <p:nvSpPr>
          <p:cNvPr id="13315" name="Slide Number Placeholder 3"/>
          <p:cNvSpPr>
            <a:spLocks noGrp="1"/>
          </p:cNvSpPr>
          <p:nvPr>
            <p:ph type="sldNum" sz="quarter" idx="5"/>
          </p:nvPr>
        </p:nvSpPr>
        <p:spPr bwMode="auto">
          <a:noFill/>
          <a:ln>
            <a:miter lim="800000"/>
            <a:headEnd/>
            <a:tailEnd/>
          </a:ln>
        </p:spPr>
        <p:txBody>
          <a:bodyPr/>
          <a:lstStyle/>
          <a:p>
            <a:fld id="{7FDD81A7-5112-4510-8050-AB6D0B88A4CA}" type="slidenum">
              <a:rPr lang="en-US" smtClean="0">
                <a:latin typeface="Calibri" pitchFamily="34" charset="0"/>
                <a:ea typeface="ＭＳ Ｐゴシック"/>
                <a:cs typeface="ＭＳ Ｐゴシック"/>
              </a:rPr>
              <a:pPr/>
              <a:t>1</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a:lstStyle/>
          <a:p>
            <a:pPr eaLnBrk="1" hangingPunct="1"/>
            <a:endParaRPr lang="en-US" baseline="0" dirty="0" smtClean="0">
              <a:ea typeface="ＭＳ Ｐゴシック"/>
            </a:endParaRPr>
          </a:p>
          <a:p>
            <a:pPr eaLnBrk="1" hangingPunct="1"/>
            <a:r>
              <a:rPr lang="en-US" baseline="0" dirty="0" smtClean="0">
                <a:ea typeface="ＭＳ Ｐゴシック"/>
              </a:rPr>
              <a:t>Audio:  Let’s pause for a moment to reflect on what’s just been learned, and give ourselves an intellectual break by switching to a Timeout activity.  Timeouts are placed throughout Module 1 following activities.  They signal that an activity is done, and they serve as a quick mental exercise with all of the acronyms associated with </a:t>
            </a:r>
            <a:r>
              <a:rPr lang="en-US" baseline="0" dirty="0" err="1" smtClean="0">
                <a:ea typeface="ＭＳ Ｐゴシック"/>
              </a:rPr>
              <a:t>RttT</a:t>
            </a:r>
            <a:r>
              <a:rPr lang="en-US" baseline="0" dirty="0" smtClean="0">
                <a:ea typeface="ＭＳ Ｐゴシック"/>
              </a:rPr>
              <a:t>, ACRE, and Career and College: Ready, Set, Go!</a:t>
            </a:r>
            <a:endParaRPr lang="en-US" dirty="0" smtClean="0">
              <a:ea typeface="ＭＳ Ｐゴシック"/>
            </a:endParaRPr>
          </a:p>
          <a:p>
            <a:pPr eaLnBrk="1" hangingPunct="1"/>
            <a:endParaRPr lang="en-US" dirty="0" smtClean="0">
              <a:ea typeface="ＭＳ Ｐゴシック"/>
            </a:endParaRPr>
          </a:p>
          <a:p>
            <a:pPr eaLnBrk="1" hangingPunct="1"/>
            <a:r>
              <a:rPr lang="en-US" dirty="0" smtClean="0">
                <a:ea typeface="ＭＳ Ｐゴシック"/>
              </a:rPr>
              <a:t>Flash: Drag and drop activity.  Users will drag acronym from the acronym bank and drop on the corresponding description.</a:t>
            </a:r>
            <a:r>
              <a:rPr lang="en-US" baseline="0" dirty="0" smtClean="0">
                <a:ea typeface="ＭＳ Ｐゴシック"/>
              </a:rPr>
              <a:t>  </a:t>
            </a:r>
            <a:r>
              <a:rPr lang="en-US" dirty="0" smtClean="0">
                <a:ea typeface="ＭＳ Ｐゴシック"/>
              </a:rPr>
              <a:t>Users can click on an acronym for a pop out with further explanation.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ea typeface="ＭＳ Ｐゴシック"/>
              </a:rPr>
              <a:t>Use</a:t>
            </a:r>
            <a:r>
              <a:rPr lang="en-US" baseline="0" dirty="0" smtClean="0">
                <a:ea typeface="ＭＳ Ｐゴシック"/>
              </a:rPr>
              <a:t> </a:t>
            </a:r>
            <a:r>
              <a:rPr lang="en-US" dirty="0" smtClean="0">
                <a:ea typeface="ＭＳ Ｐゴシック"/>
              </a:rPr>
              <a:t>a symbol (ex. clock) and music (like Jeopardy theme?) that would play for each</a:t>
            </a:r>
            <a:r>
              <a:rPr lang="en-US" baseline="0" dirty="0" smtClean="0">
                <a:ea typeface="ＭＳ Ｐゴシック"/>
              </a:rPr>
              <a:t> of the Timeouts that signal a Pause Point as learners complete the activity.</a:t>
            </a:r>
          </a:p>
          <a:p>
            <a:pPr eaLnBrk="1" hangingPunct="1"/>
            <a:endParaRPr lang="en-US" dirty="0" smtClean="0">
              <a:ea typeface="ＭＳ Ｐゴシック"/>
            </a:endParaRPr>
          </a:p>
          <a:p>
            <a:pPr eaLnBrk="1" hangingPunct="1"/>
            <a:endParaRPr lang="en-US" dirty="0" smtClean="0">
              <a:ea typeface="ＭＳ Ｐゴシック"/>
            </a:endParaRPr>
          </a:p>
          <a:p>
            <a:pPr eaLnBrk="1" hangingPunct="1"/>
            <a:r>
              <a:rPr lang="en-US" dirty="0" smtClean="0">
                <a:ea typeface="ＭＳ Ｐゴシック"/>
              </a:rPr>
              <a:t>Note: For those who do not have access to technology such</a:t>
            </a:r>
            <a:r>
              <a:rPr lang="en-US" baseline="0" dirty="0" smtClean="0">
                <a:ea typeface="ＭＳ Ｐゴシック"/>
              </a:rPr>
              <a:t> as a </a:t>
            </a:r>
            <a:r>
              <a:rPr lang="en-US" baseline="0" dirty="0" err="1" smtClean="0">
                <a:ea typeface="ＭＳ Ｐゴシック"/>
              </a:rPr>
              <a:t>SmartBoard</a:t>
            </a:r>
            <a:r>
              <a:rPr lang="en-US" baseline="0" dirty="0" smtClean="0">
                <a:ea typeface="ＭＳ Ｐゴシック"/>
              </a:rPr>
              <a:t> or cannot do this onscreen, a paper version should be downloadable with dotted lines to cut out uniformly sized pieces.</a:t>
            </a:r>
            <a:endParaRPr lang="en-US" dirty="0" smtClean="0">
              <a:ea typeface="ＭＳ Ｐゴシック"/>
            </a:endParaRPr>
          </a:p>
          <a:p>
            <a:pPr eaLnBrk="1" hangingPunct="1"/>
            <a:endParaRPr lang="en-US" dirty="0" smtClean="0">
              <a:ea typeface="ＭＳ Ｐゴシック"/>
            </a:endParaRPr>
          </a:p>
        </p:txBody>
      </p:sp>
      <p:sp>
        <p:nvSpPr>
          <p:cNvPr id="35843" name="Slide Number Placeholder 3"/>
          <p:cNvSpPr>
            <a:spLocks noGrp="1"/>
          </p:cNvSpPr>
          <p:nvPr>
            <p:ph type="sldNum" sz="quarter" idx="5"/>
          </p:nvPr>
        </p:nvSpPr>
        <p:spPr bwMode="auto">
          <a:noFill/>
          <a:ln>
            <a:miter lim="800000"/>
            <a:headEnd/>
            <a:tailEnd/>
          </a:ln>
        </p:spPr>
        <p:txBody>
          <a:bodyPr/>
          <a:lstStyle/>
          <a:p>
            <a:fld id="{7B2D7ABA-83B9-42E7-BB8A-A26E266EF168}" type="slidenum">
              <a:rPr lang="en-US" smtClean="0">
                <a:latin typeface="Calibri" pitchFamily="34" charset="0"/>
                <a:ea typeface="ＭＳ Ｐゴシック"/>
                <a:cs typeface="ＭＳ Ｐゴシック"/>
              </a:rPr>
              <a:pPr/>
              <a:t>10</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Audio:  Let’s begin with the “Saber Tooth Curriculum” article.  Please use the links to go directly to the article online or to download a PDF version of it to print out and read.  You may also save the PDF version in your files for future reference.</a:t>
            </a:r>
          </a:p>
          <a:p>
            <a:endParaRPr lang="en-US" baseline="0" dirty="0" smtClean="0"/>
          </a:p>
          <a:p>
            <a:r>
              <a:rPr lang="en-US" baseline="0" dirty="0" smtClean="0"/>
              <a:t>Once you’ve read the article, continue to the next step in this activity.</a:t>
            </a:r>
          </a:p>
          <a:p>
            <a:endParaRPr lang="en-US" baseline="0" dirty="0" smtClean="0"/>
          </a:p>
          <a:p>
            <a:endParaRPr lang="en-US" baseline="0" dirty="0" smtClean="0"/>
          </a:p>
          <a:p>
            <a:r>
              <a:rPr lang="en-US" baseline="0" dirty="0" smtClean="0"/>
              <a:t>Flash: Please make sure the links work and that the PDF is part of the module contents.</a:t>
            </a:r>
          </a:p>
          <a:p>
            <a:endParaRPr lang="en-US" dirty="0" smtClean="0"/>
          </a:p>
          <a:p>
            <a:endParaRPr lang="en-US" dirty="0" smtClean="0"/>
          </a:p>
          <a:p>
            <a:r>
              <a:rPr lang="en-US" dirty="0" smtClean="0"/>
              <a:t>Location of the article: University of Nebraska-Lincoln Science Education (http://scied.unl.edu/pages/preser/sec/articles/sabertooth.html)</a:t>
            </a:r>
          </a:p>
          <a:p>
            <a:r>
              <a:rPr lang="en-US" dirty="0" smtClean="0"/>
              <a:t>How many users would access the information:  All who use and/or complete the modules</a:t>
            </a:r>
          </a:p>
          <a:p>
            <a:r>
              <a:rPr lang="en-US" dirty="0" smtClean="0"/>
              <a:t>How the content would be received (PDF, electronic, print, etc.): electronic and PDF</a:t>
            </a:r>
          </a:p>
          <a:p>
            <a:r>
              <a:rPr lang="en-US" dirty="0" smtClean="0"/>
              <a:t>The dates the information would be posted: June 3, 2011</a:t>
            </a:r>
          </a:p>
          <a:p>
            <a:r>
              <a:rPr lang="en-US" dirty="0" smtClean="0"/>
              <a:t>The dates the information would be taken down: TBD by TOPS and NCDPI</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Now that you’ve read the “Saber Tooth Curriculum,” you are going to be asked to look at three selected quotes and then choose a question, reflect, and respond.  </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a:t>
            </a:r>
          </a:p>
          <a:p>
            <a:pPr eaLnBrk="1" hangingPunct="1">
              <a:spcBef>
                <a:spcPct val="0"/>
              </a:spcBef>
            </a:pPr>
            <a:r>
              <a:rPr lang="en-US" sz="1200" i="1" dirty="0" smtClean="0">
                <a:latin typeface="Arial" charset="0"/>
                <a:ea typeface="ＭＳ Ｐゴシック"/>
                <a:cs typeface="Arial" charset="0"/>
              </a:rPr>
              <a:t>The community was now in a very difficult situation. There was no fish or meat for food, no hides for clothing, and no security from the hairy death that walked the trails day and night [bears]. Adjustment to this difficulty had to be made at once if the tribe was not to become extinct.</a:t>
            </a: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 Can we animate</a:t>
            </a:r>
            <a:r>
              <a:rPr lang="en-US" baseline="0" dirty="0" smtClean="0">
                <a:ea typeface="ＭＳ Ｐゴシック"/>
              </a:rPr>
              <a:t> characters? Have the man running from the bear? The man yelling in fear? The bear growling?</a:t>
            </a: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endParaRPr lang="en-US" dirty="0" smtClean="0"/>
          </a:p>
          <a:p>
            <a:r>
              <a:rPr lang="en-US" dirty="0" smtClean="0"/>
              <a:t>Location of the article/photo/drawing: Created by Myron Carter as the NCDPI Theatre &amp; Visual Arts Consultant</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a:t>
            </a:r>
          </a:p>
          <a:p>
            <a:r>
              <a:rPr lang="en-US" dirty="0" smtClean="0"/>
              <a:t>Think about the quote from the text and respond to </a:t>
            </a:r>
            <a:r>
              <a:rPr lang="en-US" dirty="0" smtClean="0">
                <a:solidFill>
                  <a:schemeClr val="accent2"/>
                </a:solidFill>
              </a:rPr>
              <a:t>one </a:t>
            </a:r>
            <a:r>
              <a:rPr lang="en-US" dirty="0" smtClean="0"/>
              <a:t>of the following prompts:</a:t>
            </a:r>
          </a:p>
          <a:p>
            <a:pPr lvl="1">
              <a:buFont typeface="Arial" pitchFamily="34" charset="0"/>
              <a:buChar char="•"/>
            </a:pPr>
            <a:r>
              <a:rPr lang="en-US" dirty="0" smtClean="0"/>
              <a:t>What has changed about our society, culture, and/or world that calls for </a:t>
            </a:r>
            <a:r>
              <a:rPr lang="en-US" i="1" dirty="0" smtClean="0"/>
              <a:t>our</a:t>
            </a:r>
            <a:r>
              <a:rPr lang="en-US" dirty="0" smtClean="0"/>
              <a:t> </a:t>
            </a:r>
            <a:r>
              <a:rPr lang="en-US" i="1" dirty="0" smtClean="0"/>
              <a:t>immediate adjustments</a:t>
            </a:r>
            <a:r>
              <a:rPr lang="en-US" dirty="0" smtClean="0"/>
              <a:t>? </a:t>
            </a:r>
          </a:p>
          <a:p>
            <a:pPr lvl="1">
              <a:buFont typeface="Arial" pitchFamily="34" charset="0"/>
              <a:buChar char="•"/>
            </a:pPr>
            <a:r>
              <a:rPr lang="en-US" dirty="0" smtClean="0"/>
              <a:t>What </a:t>
            </a:r>
            <a:r>
              <a:rPr lang="en-US" i="1" dirty="0" smtClean="0"/>
              <a:t>immediate adjustments </a:t>
            </a:r>
            <a:r>
              <a:rPr lang="en-US" dirty="0" smtClean="0"/>
              <a:t>do you think are needed in </a:t>
            </a:r>
            <a:r>
              <a:rPr lang="en-US" i="1" dirty="0" smtClean="0"/>
              <a:t>our</a:t>
            </a:r>
            <a:r>
              <a:rPr lang="en-US" dirty="0" smtClean="0"/>
              <a:t> curriculum?</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 </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Audio: This is a pause point to reflect. </a:t>
            </a:r>
          </a:p>
          <a:p>
            <a:pPr>
              <a:buNone/>
            </a:pPr>
            <a:r>
              <a:rPr lang="en-US" sz="1400" dirty="0" smtClean="0"/>
              <a:t>Consider the following outlets as ways to reflect on the question from Selected</a:t>
            </a:r>
            <a:r>
              <a:rPr lang="en-US" sz="1400" baseline="0" dirty="0" smtClean="0"/>
              <a:t> Quote #1</a:t>
            </a:r>
            <a:r>
              <a:rPr lang="en-US" sz="1400" dirty="0" smtClean="0"/>
              <a:t>:</a:t>
            </a:r>
          </a:p>
          <a:p>
            <a:r>
              <a:rPr lang="en-US" dirty="0" smtClean="0"/>
              <a:t>PLC discussion</a:t>
            </a:r>
          </a:p>
          <a:p>
            <a:r>
              <a:rPr lang="en-US" dirty="0" smtClean="0"/>
              <a:t>Electronic forums/blogs in one school or throughout a school district</a:t>
            </a:r>
          </a:p>
          <a:p>
            <a:r>
              <a:rPr lang="en-US" dirty="0" smtClean="0"/>
              <a:t>Partner sharing</a:t>
            </a:r>
          </a:p>
          <a:p>
            <a:r>
              <a:rPr lang="en-US" dirty="0" smtClean="0"/>
              <a:t>Journal writing (e-journals)</a:t>
            </a:r>
          </a:p>
          <a:p>
            <a:endParaRPr lang="en-US" dirty="0" smtClean="0"/>
          </a:p>
          <a:p>
            <a:endParaRPr lang="en-US" baseline="0" dirty="0" smtClean="0"/>
          </a:p>
          <a:p>
            <a:r>
              <a:rPr lang="en-US" baseline="0" dirty="0" smtClean="0"/>
              <a:t>Flash – Need soft music and an icon (like thought bubble) which represents reflection each time teachers are asked to reflect/respond to questions and/or prompts and the same music, icon, and directions should appear.</a:t>
            </a:r>
            <a:endParaRPr lang="en-US" dirty="0"/>
          </a:p>
        </p:txBody>
      </p:sp>
      <p:sp>
        <p:nvSpPr>
          <p:cNvPr id="4" name="Slide Number Placeholder 3"/>
          <p:cNvSpPr>
            <a:spLocks noGrp="1"/>
          </p:cNvSpPr>
          <p:nvPr>
            <p:ph type="sldNum" sz="quarter" idx="10"/>
          </p:nvPr>
        </p:nvSpPr>
        <p:spPr/>
        <p:txBody>
          <a:bodyPr/>
          <a:lstStyle/>
          <a:p>
            <a:fld id="{97445A2A-3221-4CD5-90E6-AF76BE8F873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a:t>
            </a:r>
          </a:p>
          <a:p>
            <a:pPr eaLnBrk="1" hangingPunct="1">
              <a:lnSpc>
                <a:spcPct val="80000"/>
              </a:lnSpc>
              <a:buFontTx/>
              <a:buNone/>
            </a:pPr>
            <a:r>
              <a:rPr lang="en-US" sz="1200" i="1" dirty="0" smtClean="0">
                <a:latin typeface="Arial" charset="0"/>
                <a:ea typeface="ＭＳ Ｐゴシック"/>
                <a:cs typeface="Arial" charset="0"/>
              </a:rPr>
              <a:t>The radicals persisted a little in their questioning. "Fishnet-making and using, antelope-snare construction and operation, and bear-catching and killing, they pointed out, "require intelligence and skills--things we claim to develop in schools. They are also activities we need to know. Why can't the schools teach them?"</a:t>
            </a:r>
          </a:p>
          <a:p>
            <a:pPr eaLnBrk="1" hangingPunct="1">
              <a:lnSpc>
                <a:spcPct val="80000"/>
              </a:lnSpc>
              <a:buFontTx/>
              <a:buNone/>
            </a:pPr>
            <a:r>
              <a:rPr lang="en-US" sz="1200" i="1" dirty="0" smtClean="0">
                <a:latin typeface="Arial" charset="0"/>
                <a:ea typeface="ＭＳ Ｐゴシック"/>
                <a:cs typeface="Arial" charset="0"/>
              </a:rPr>
              <a:t>But most of the tribe, and particularly the wise old men who controlled the school, smiled indulgently at this suggestion. "That wouldn't be education," they said gently.</a:t>
            </a: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 Can it look like the men are talking as the audio plays?  OR</a:t>
            </a:r>
            <a:r>
              <a:rPr lang="en-US" baseline="0" dirty="0" smtClean="0">
                <a:ea typeface="ＭＳ Ｐゴシック"/>
              </a:rPr>
              <a:t> The drawing of the men can come in from the side.</a:t>
            </a: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endParaRPr lang="en-US" dirty="0" smtClean="0"/>
          </a:p>
          <a:p>
            <a:r>
              <a:rPr lang="en-US" dirty="0" smtClean="0"/>
              <a:t>Location of the article/photo/drawing: Created by Myron Carter as the NCDPI Theatre &amp; Visual Arts Consultant</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a:t>
            </a:r>
          </a:p>
          <a:p>
            <a:pPr indent="0">
              <a:buNone/>
            </a:pPr>
            <a:r>
              <a:rPr lang="en-US" dirty="0" smtClean="0"/>
              <a:t>Think about the quote from the text and respond to </a:t>
            </a:r>
            <a:r>
              <a:rPr lang="en-US" b="1" dirty="0" smtClean="0">
                <a:solidFill>
                  <a:schemeClr val="accent2"/>
                </a:solidFill>
                <a:effectLst>
                  <a:outerShdw blurRad="38100" dist="38100" dir="2700000" algn="tl">
                    <a:srgbClr val="000000">
                      <a:alpha val="43137"/>
                    </a:srgbClr>
                  </a:outerShdw>
                </a:effectLst>
              </a:rPr>
              <a:t>one</a:t>
            </a:r>
            <a:r>
              <a:rPr lang="en-US" dirty="0" smtClean="0">
                <a:solidFill>
                  <a:schemeClr val="accent2"/>
                </a:solidFill>
              </a:rPr>
              <a:t> </a:t>
            </a:r>
            <a:r>
              <a:rPr lang="en-US" dirty="0" smtClean="0"/>
              <a:t>of the following prompts:</a:t>
            </a:r>
            <a:endParaRPr lang="en-US" sz="2600" dirty="0" smtClean="0"/>
          </a:p>
          <a:p>
            <a:pPr lvl="1">
              <a:buFont typeface="Arial" pitchFamily="34" charset="0"/>
              <a:buChar char="•"/>
            </a:pPr>
            <a:r>
              <a:rPr lang="en-US" sz="2600" dirty="0" smtClean="0"/>
              <a:t>What is the argument the radicals are making? In what ways do the changes the radicals want help prepare children to survive or thrive in the society explained in the text?</a:t>
            </a:r>
          </a:p>
          <a:p>
            <a:pPr lvl="1">
              <a:buFont typeface="Arial" pitchFamily="34" charset="0"/>
              <a:buChar char="•"/>
            </a:pPr>
            <a:r>
              <a:rPr lang="en-US" sz="2600" dirty="0" smtClean="0"/>
              <a:t>What is the argument the wise old men are making? How does the current curriculum (saber tooth) prepare the children to survive or thrive in the society explained in the text?</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Audio: This is a pause point to reflect. </a:t>
            </a:r>
          </a:p>
          <a:p>
            <a:pPr>
              <a:buNone/>
            </a:pPr>
            <a:r>
              <a:rPr lang="en-US" sz="1400" dirty="0" smtClean="0"/>
              <a:t>Consider the following outlets as ways to reflect on the question from Selected</a:t>
            </a:r>
            <a:r>
              <a:rPr lang="en-US" sz="1400" baseline="0" dirty="0" smtClean="0"/>
              <a:t> Quote #2</a:t>
            </a:r>
            <a:r>
              <a:rPr lang="en-US" sz="1400" dirty="0" smtClean="0"/>
              <a:t>:</a:t>
            </a:r>
          </a:p>
          <a:p>
            <a:r>
              <a:rPr lang="en-US" dirty="0" smtClean="0"/>
              <a:t>PLC discussion</a:t>
            </a:r>
          </a:p>
          <a:p>
            <a:r>
              <a:rPr lang="en-US" dirty="0" smtClean="0"/>
              <a:t>Electronic forums/blogs in one school or throughout a school district</a:t>
            </a:r>
          </a:p>
          <a:p>
            <a:r>
              <a:rPr lang="en-US" dirty="0" smtClean="0"/>
              <a:t>Partner sharing</a:t>
            </a:r>
          </a:p>
          <a:p>
            <a:r>
              <a:rPr lang="en-US" dirty="0" smtClean="0"/>
              <a:t>Journal writing (e-journals)</a:t>
            </a:r>
          </a:p>
          <a:p>
            <a:endParaRPr lang="en-US" dirty="0" smtClean="0"/>
          </a:p>
          <a:p>
            <a:endParaRPr lang="en-US" baseline="0" dirty="0" smtClean="0"/>
          </a:p>
          <a:p>
            <a:r>
              <a:rPr lang="en-US" baseline="0" dirty="0" smtClean="0"/>
              <a:t>Flash – Need soft music and an icon (like thought bubble) which represents reflection each time teachers are asked to reflect/respond to questions and/or prompts and the same music, icon, and directions should appear.</a:t>
            </a:r>
            <a:endParaRPr lang="en-US" dirty="0"/>
          </a:p>
        </p:txBody>
      </p:sp>
      <p:sp>
        <p:nvSpPr>
          <p:cNvPr id="4" name="Slide Number Placeholder 3"/>
          <p:cNvSpPr>
            <a:spLocks noGrp="1"/>
          </p:cNvSpPr>
          <p:nvPr>
            <p:ph type="sldNum" sz="quarter" idx="10"/>
          </p:nvPr>
        </p:nvSpPr>
        <p:spPr/>
        <p:txBody>
          <a:bodyPr/>
          <a:lstStyle/>
          <a:p>
            <a:fld id="{97445A2A-3221-4CD5-90E6-AF76BE8F873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a:t>
            </a:r>
          </a:p>
          <a:p>
            <a:pPr eaLnBrk="1" hangingPunct="1">
              <a:spcBef>
                <a:spcPct val="0"/>
              </a:spcBef>
            </a:pPr>
            <a:r>
              <a:rPr lang="en-US" sz="1200" i="1" dirty="0" smtClean="0">
                <a:latin typeface="Arial" charset="0"/>
                <a:ea typeface="ＭＳ Ｐゴシック"/>
                <a:cs typeface="Arial" charset="0"/>
              </a:rPr>
              <a:t>The wise old men were indignant. Their kindly smiles faded. "If you had any education yourself," they said severely, "you would know that the essence of true education is timelessness. It is something that endures through changing conditions like a solid rock standing squarely and firmly in the middle of a raging torrent. You must know that there are some eternal verities, and the saber-tooth curriculum is one of them!"</a:t>
            </a: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 Can the water move and</a:t>
            </a:r>
            <a:r>
              <a:rPr lang="en-US" baseline="0" dirty="0" smtClean="0">
                <a:ea typeface="ＭＳ Ｐゴシック"/>
              </a:rPr>
              <a:t> have sound effects? Can the man look like he is talking to the community?</a:t>
            </a: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endParaRPr lang="en-US" dirty="0" smtClean="0"/>
          </a:p>
          <a:p>
            <a:r>
              <a:rPr lang="en-US" dirty="0" smtClean="0"/>
              <a:t>Location of the article/photo/drawing: Created by Myron Carter as the NCDPI Theatre &amp; Visual Arts Consultant</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a:lstStyle/>
          <a:p>
            <a:pPr marL="524123" indent="-524123" eaLnBrk="1" hangingPunct="1"/>
            <a:r>
              <a:rPr lang="en-US" dirty="0" smtClean="0">
                <a:ea typeface="ＭＳ Ｐゴシック"/>
              </a:rPr>
              <a:t>Audio: </a:t>
            </a:r>
          </a:p>
          <a:p>
            <a:pPr marL="524123" indent="-524123" eaLnBrk="1" hangingPunct="1"/>
            <a:endParaRPr lang="en-US" sz="1400" dirty="0" smtClean="0">
              <a:latin typeface="Arial" charset="0"/>
              <a:ea typeface="ＭＳ Ｐゴシック"/>
              <a:cs typeface="Arial" charset="0"/>
            </a:endParaRPr>
          </a:p>
          <a:p>
            <a:pPr marL="524123" indent="-524123" eaLnBrk="1" hangingPunct="1"/>
            <a:r>
              <a:rPr lang="en-US" sz="1400" dirty="0" smtClean="0">
                <a:latin typeface="Arial" charset="0"/>
                <a:ea typeface="ＭＳ Ｐゴシック"/>
                <a:cs typeface="Arial" charset="0"/>
              </a:rPr>
              <a:t>By the end of Module 1, the learner will be able to agree with the following statements:</a:t>
            </a:r>
          </a:p>
          <a:p>
            <a:pPr marL="524123" indent="-524123" eaLnBrk="1" hangingPunct="1"/>
            <a:endParaRPr lang="en-US" sz="300" dirty="0" smtClean="0">
              <a:latin typeface="Arial" charset="0"/>
              <a:ea typeface="ＭＳ Ｐゴシック"/>
              <a:cs typeface="Arial" charset="0"/>
            </a:endParaRPr>
          </a:p>
          <a:p>
            <a:pPr marL="524123" marR="0" indent="-524123" algn="l" defTabSz="914400" rtl="0" eaLnBrk="1" fontAlgn="base" latinLnBrk="0" hangingPunct="1">
              <a:lnSpc>
                <a:spcPct val="100000"/>
              </a:lnSpc>
              <a:spcBef>
                <a:spcPct val="30000"/>
              </a:spcBef>
              <a:spcAft>
                <a:spcPct val="0"/>
              </a:spcAft>
              <a:buClrTx/>
              <a:buSzTx/>
              <a:buFont typeface="Calibri" pitchFamily="34" charset="0"/>
              <a:buAutoNum type="arabicPeriod"/>
              <a:tabLst/>
              <a:defRPr/>
            </a:pPr>
            <a:r>
              <a:rPr lang="en-US" dirty="0" smtClean="0">
                <a:latin typeface="Arial" charset="0"/>
                <a:ea typeface="ＭＳ Ｐゴシック"/>
                <a:cs typeface="Arial" charset="0"/>
              </a:rPr>
              <a:t>I can give a</a:t>
            </a:r>
            <a:r>
              <a:rPr lang="en-US" baseline="0" dirty="0" smtClean="0">
                <a:latin typeface="Arial" charset="0"/>
                <a:ea typeface="ＭＳ Ｐゴシック"/>
                <a:cs typeface="Arial" charset="0"/>
              </a:rPr>
              <a:t> </a:t>
            </a:r>
            <a:r>
              <a:rPr lang="en-US" dirty="0" smtClean="0">
                <a:latin typeface="Arial" charset="0"/>
                <a:ea typeface="ＭＳ Ｐゴシック"/>
                <a:cs typeface="Arial" charset="0"/>
              </a:rPr>
              <a:t>historical perspective of DPI’s basic conceptual framework addressing the call for change and how this change evolved with the Accountability and Curriculum Reform Effort or ACRE, Race to the Top or </a:t>
            </a:r>
            <a:r>
              <a:rPr lang="en-US" dirty="0" err="1" smtClean="0">
                <a:latin typeface="Arial" charset="0"/>
                <a:ea typeface="ＭＳ Ｐゴシック"/>
                <a:cs typeface="Arial" charset="0"/>
              </a:rPr>
              <a:t>RttT</a:t>
            </a:r>
            <a:r>
              <a:rPr lang="en-US" dirty="0" smtClean="0">
                <a:latin typeface="Arial" charset="0"/>
                <a:ea typeface="ＭＳ Ｐゴシック"/>
                <a:cs typeface="Arial" charset="0"/>
              </a:rPr>
              <a:t>, and Career &amp; College: Ready, Set, Go! </a:t>
            </a:r>
          </a:p>
          <a:p>
            <a:pPr marL="524123" marR="0" indent="-524123" algn="l" defTabSz="914400" rtl="0" eaLnBrk="1" fontAlgn="base" latinLnBrk="0" hangingPunct="1">
              <a:lnSpc>
                <a:spcPct val="100000"/>
              </a:lnSpc>
              <a:spcBef>
                <a:spcPct val="30000"/>
              </a:spcBef>
              <a:spcAft>
                <a:spcPct val="0"/>
              </a:spcAft>
              <a:buClrTx/>
              <a:buSzTx/>
              <a:buFont typeface="Calibri" pitchFamily="34" charset="0"/>
              <a:buAutoNum type="arabicPeriod"/>
              <a:tabLst/>
              <a:defRPr/>
            </a:pPr>
            <a:endParaRPr lang="en-US" dirty="0" smtClean="0">
              <a:latin typeface="Arial" charset="0"/>
              <a:ea typeface="ＭＳ Ｐゴシック"/>
              <a:cs typeface="Arial" charset="0"/>
            </a:endParaRPr>
          </a:p>
          <a:p>
            <a:pPr marL="524123" marR="0" indent="-524123" algn="l" defTabSz="914400" rtl="0" eaLnBrk="1" fontAlgn="base" latinLnBrk="0" hangingPunct="1">
              <a:lnSpc>
                <a:spcPct val="100000"/>
              </a:lnSpc>
              <a:spcBef>
                <a:spcPct val="30000"/>
              </a:spcBef>
              <a:spcAft>
                <a:spcPct val="0"/>
              </a:spcAft>
              <a:buClrTx/>
              <a:buSzTx/>
              <a:buFont typeface="Calibri" pitchFamily="34" charset="0"/>
              <a:buAutoNum type="arabicPeriod"/>
              <a:tabLst/>
              <a:defRPr/>
            </a:pPr>
            <a:r>
              <a:rPr lang="en-US" dirty="0" smtClean="0">
                <a:latin typeface="Arial" charset="0"/>
                <a:ea typeface="ＭＳ Ｐゴシック"/>
                <a:cs typeface="Arial" charset="0"/>
              </a:rPr>
              <a:t>I can explain the rationale for why North Carolina chose to participate in the Common Core State Standards and create the North Carolina Essential Standards.</a:t>
            </a:r>
          </a:p>
          <a:p>
            <a:pPr marL="524123" indent="-524123" eaLnBrk="1" hangingPunct="1">
              <a:buFont typeface="Calibri" pitchFamily="34" charset="0"/>
              <a:buAutoNum type="arabicPeriod"/>
            </a:pPr>
            <a:endParaRPr lang="en-US" sz="300" dirty="0" smtClean="0">
              <a:latin typeface="Arial" charset="0"/>
              <a:ea typeface="ＭＳ Ｐゴシック"/>
              <a:cs typeface="Arial" charset="0"/>
            </a:endParaRPr>
          </a:p>
          <a:p>
            <a:pPr marL="524123" indent="-524123" eaLnBrk="1" hangingPunct="1">
              <a:buFont typeface="Calibri" pitchFamily="34" charset="0"/>
              <a:buAutoNum type="arabicPeriod"/>
            </a:pPr>
            <a:r>
              <a:rPr lang="en-US" dirty="0" smtClean="0">
                <a:latin typeface="Arial" charset="0"/>
                <a:ea typeface="ＭＳ Ｐゴシック"/>
                <a:cs typeface="Arial" charset="0"/>
              </a:rPr>
              <a:t>I can find resources for scaffolding and supporting the change process that will be part of the implementation of the Common Core State Standards and North Carolina Essential Standards beginning in 2012-2013. </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pPr eaLnBrk="1" hangingPunct="1"/>
            <a:endParaRPr lang="en-US" dirty="0" smtClean="0">
              <a:ea typeface="ＭＳ Ｐゴシック"/>
            </a:endParaRPr>
          </a:p>
        </p:txBody>
      </p:sp>
      <p:sp>
        <p:nvSpPr>
          <p:cNvPr id="15363" name="Slide Number Placeholder 3"/>
          <p:cNvSpPr>
            <a:spLocks noGrp="1"/>
          </p:cNvSpPr>
          <p:nvPr>
            <p:ph type="sldNum" sz="quarter" idx="5"/>
          </p:nvPr>
        </p:nvSpPr>
        <p:spPr bwMode="auto">
          <a:noFill/>
          <a:ln>
            <a:miter lim="800000"/>
            <a:headEnd/>
            <a:tailEnd/>
          </a:ln>
        </p:spPr>
        <p:txBody>
          <a:bodyPr/>
          <a:lstStyle/>
          <a:p>
            <a:fld id="{765CF13D-2580-4B7E-850F-6BE8A7801315}" type="slidenum">
              <a:rPr lang="en-US" smtClean="0">
                <a:latin typeface="Calibri" pitchFamily="34" charset="0"/>
                <a:ea typeface="ＭＳ Ｐゴシック"/>
                <a:cs typeface="ＭＳ Ｐゴシック"/>
              </a:rPr>
              <a:pPr/>
              <a:t>2</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a:t>
            </a:r>
          </a:p>
          <a:p>
            <a:pPr indent="0">
              <a:buNone/>
            </a:pPr>
            <a:r>
              <a:rPr lang="en-US" dirty="0" smtClean="0"/>
              <a:t>Think about the quote from the text and respond to </a:t>
            </a:r>
            <a:r>
              <a:rPr lang="en-US" b="1" dirty="0" smtClean="0">
                <a:solidFill>
                  <a:schemeClr val="accent2"/>
                </a:solidFill>
                <a:effectLst>
                  <a:outerShdw blurRad="38100" dist="38100" dir="2700000" algn="tl">
                    <a:srgbClr val="000000">
                      <a:alpha val="43137"/>
                    </a:srgbClr>
                  </a:outerShdw>
                </a:effectLst>
              </a:rPr>
              <a:t>one</a:t>
            </a:r>
            <a:r>
              <a:rPr lang="en-US" dirty="0" smtClean="0">
                <a:solidFill>
                  <a:schemeClr val="accent2"/>
                </a:solidFill>
              </a:rPr>
              <a:t> </a:t>
            </a:r>
            <a:r>
              <a:rPr lang="en-US" dirty="0" smtClean="0"/>
              <a:t>of the following prompts: </a:t>
            </a:r>
          </a:p>
          <a:p>
            <a:pPr indent="0"/>
            <a:r>
              <a:rPr lang="en-US" dirty="0" smtClean="0"/>
              <a:t>In what ways are we </a:t>
            </a:r>
            <a:r>
              <a:rPr lang="en-US" i="1" dirty="0" smtClean="0"/>
              <a:t>called to change </a:t>
            </a:r>
            <a:r>
              <a:rPr lang="en-US" dirty="0" smtClean="0"/>
              <a:t>to prepare our students to meet the demands of our changing world? How do we prepare to answer and adapt to the </a:t>
            </a:r>
            <a:r>
              <a:rPr lang="en-US" i="1" dirty="0" smtClean="0"/>
              <a:t>call for change</a:t>
            </a:r>
            <a:r>
              <a:rPr lang="en-US" dirty="0" smtClean="0"/>
              <a:t>?</a:t>
            </a:r>
          </a:p>
          <a:p>
            <a:pPr indent="0"/>
            <a:r>
              <a:rPr lang="en-US" dirty="0" smtClean="0"/>
              <a:t>Nearly every school district has a mission statement that declares the purpose of creating 21</a:t>
            </a:r>
            <a:r>
              <a:rPr lang="en-US" baseline="30000" dirty="0" smtClean="0"/>
              <a:t>st</a:t>
            </a:r>
            <a:r>
              <a:rPr lang="en-US" dirty="0" smtClean="0"/>
              <a:t> century, skilled, college-ready students.  What changes must we make to meet this mission? </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  Put in a link for learners to find out more about 21</a:t>
            </a:r>
            <a:r>
              <a:rPr lang="en-US" baseline="30000" dirty="0" smtClean="0">
                <a:ea typeface="ＭＳ Ｐゴシック"/>
              </a:rPr>
              <a:t>st</a:t>
            </a:r>
            <a:r>
              <a:rPr lang="en-US" dirty="0" smtClean="0">
                <a:ea typeface="ＭＳ Ｐゴシック"/>
              </a:rPr>
              <a:t> Century skills</a:t>
            </a:r>
          </a:p>
          <a:p>
            <a:pPr eaLnBrk="1" hangingPunct="1">
              <a:spcBef>
                <a:spcPct val="0"/>
              </a:spcBef>
            </a:pPr>
            <a:r>
              <a:rPr lang="en-US" dirty="0" smtClean="0">
                <a:ea typeface="ＭＳ Ｐゴシック"/>
              </a:rPr>
              <a:t>This link goes to the document: 21</a:t>
            </a:r>
            <a:r>
              <a:rPr lang="en-US" baseline="30000" dirty="0" smtClean="0">
                <a:ea typeface="ＭＳ Ｐゴシック"/>
              </a:rPr>
              <a:t>st</a:t>
            </a:r>
            <a:r>
              <a:rPr lang="en-US" dirty="0" smtClean="0">
                <a:ea typeface="ＭＳ Ｐゴシック"/>
              </a:rPr>
              <a:t> Century Skills in North Carolina (2008)</a:t>
            </a:r>
          </a:p>
          <a:p>
            <a:pPr eaLnBrk="1" hangingPunct="1">
              <a:spcBef>
                <a:spcPct val="0"/>
              </a:spcBef>
            </a:pPr>
            <a:endParaRPr lang="en-US" dirty="0" smtClean="0">
              <a:ea typeface="ＭＳ Ｐゴシック"/>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Location of the article: </a:t>
            </a:r>
            <a:r>
              <a:rPr lang="en-US" sz="1200" b="0" kern="1200" baseline="0" dirty="0" smtClean="0">
                <a:solidFill>
                  <a:schemeClr val="tx1"/>
                </a:solidFill>
                <a:latin typeface="+mn-lt"/>
                <a:ea typeface="ＭＳ Ｐゴシック" charset="-128"/>
                <a:cs typeface="ＭＳ Ｐゴシック"/>
              </a:rPr>
              <a:t>177 N. Church Avenue, Suite 305 Tucson, AZ 85701 520-623-2466 www.21stcenturyskills.org (</a:t>
            </a:r>
            <a:r>
              <a:rPr lang="en-US" dirty="0" smtClean="0">
                <a:ea typeface="ＭＳ Ｐゴシック"/>
              </a:rPr>
              <a:t>http://www.p21.org/documents/p21_nc2008.pdf) – North Carolina is part of the 21</a:t>
            </a:r>
            <a:r>
              <a:rPr lang="en-US" baseline="30000" dirty="0" smtClean="0">
                <a:ea typeface="ＭＳ Ｐゴシック"/>
              </a:rPr>
              <a:t>st</a:t>
            </a:r>
            <a:r>
              <a:rPr lang="en-US" dirty="0" smtClean="0">
                <a:ea typeface="ＭＳ Ｐゴシック"/>
              </a:rPr>
              <a:t> Century Skills organization.</a:t>
            </a:r>
            <a:endParaRPr lang="en-US" dirty="0" smtClean="0"/>
          </a:p>
          <a:p>
            <a:r>
              <a:rPr lang="en-US" dirty="0" smtClean="0"/>
              <a:t>How many users would access the information:  All who use and/or complete the modules</a:t>
            </a:r>
          </a:p>
          <a:p>
            <a:r>
              <a:rPr lang="en-US" dirty="0" smtClean="0"/>
              <a:t>How the content would be received (PDF, electronic, print, etc.): electronic and PDF</a:t>
            </a:r>
          </a:p>
          <a:p>
            <a:r>
              <a:rPr lang="en-US" dirty="0" smtClean="0"/>
              <a:t>The dates the information would be posted: June 3, 2011</a:t>
            </a:r>
          </a:p>
          <a:p>
            <a:r>
              <a:rPr lang="en-US" dirty="0" smtClean="0"/>
              <a:t>The dates the information would be taken down: TBD by TOPS and NCDPI</a:t>
            </a:r>
          </a:p>
          <a:p>
            <a:endParaRPr lang="en-US" dirty="0" smtClean="0"/>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Audio: This is a pause point to reflect. </a:t>
            </a:r>
          </a:p>
          <a:p>
            <a:pPr>
              <a:buNone/>
            </a:pPr>
            <a:r>
              <a:rPr lang="en-US" sz="1400" dirty="0" smtClean="0"/>
              <a:t>Consider the following outlets as ways to reflect on the question from Selected</a:t>
            </a:r>
            <a:r>
              <a:rPr lang="en-US" sz="1400" baseline="0" dirty="0" smtClean="0"/>
              <a:t> Quote #3</a:t>
            </a:r>
            <a:r>
              <a:rPr lang="en-US" sz="1400" dirty="0" smtClean="0"/>
              <a:t>:</a:t>
            </a:r>
          </a:p>
          <a:p>
            <a:r>
              <a:rPr lang="en-US" dirty="0" smtClean="0"/>
              <a:t>PLC discussion</a:t>
            </a:r>
          </a:p>
          <a:p>
            <a:r>
              <a:rPr lang="en-US" dirty="0" smtClean="0"/>
              <a:t>Electronic forums/blogs in one school or throughout a school district</a:t>
            </a:r>
          </a:p>
          <a:p>
            <a:r>
              <a:rPr lang="en-US" dirty="0" smtClean="0"/>
              <a:t>Partner sharing</a:t>
            </a:r>
          </a:p>
          <a:p>
            <a:r>
              <a:rPr lang="en-US" dirty="0" smtClean="0"/>
              <a:t>Journal writing (e-journals)</a:t>
            </a:r>
          </a:p>
          <a:p>
            <a:endParaRPr lang="en-US" dirty="0" smtClean="0"/>
          </a:p>
          <a:p>
            <a:endParaRPr lang="en-US" baseline="0" dirty="0" smtClean="0"/>
          </a:p>
          <a:p>
            <a:r>
              <a:rPr lang="en-US" baseline="0" dirty="0" smtClean="0"/>
              <a:t>Flash – Need soft music and an icon (like thought bubble) which represents reflection each time teachers are asked to reflect/respond to questions and/or prompts and the same music, icon, and directions should appear.</a:t>
            </a:r>
            <a:endParaRPr lang="en-US" dirty="0"/>
          </a:p>
        </p:txBody>
      </p:sp>
      <p:sp>
        <p:nvSpPr>
          <p:cNvPr id="4" name="Slide Number Placeholder 3"/>
          <p:cNvSpPr>
            <a:spLocks noGrp="1"/>
          </p:cNvSpPr>
          <p:nvPr>
            <p:ph type="sldNum" sz="quarter" idx="10"/>
          </p:nvPr>
        </p:nvSpPr>
        <p:spPr/>
        <p:txBody>
          <a:bodyPr/>
          <a:lstStyle/>
          <a:p>
            <a:fld id="{97445A2A-3221-4CD5-90E6-AF76BE8F8738}"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aseline="0" dirty="0" smtClean="0">
                <a:ea typeface="ＭＳ Ｐゴシック"/>
              </a:rPr>
              <a:t>Audio:  Let’s pause for a moment to reflect on what’s just been learned, and give ourselves an intellectual break by switching to a Timeout activity.  Timeouts are placed throughout Module 1 following activities.  They signal that an activity is done, and they serve as a quick mental exercise with all of the acronyms associated with </a:t>
            </a:r>
            <a:r>
              <a:rPr lang="en-US" baseline="0" dirty="0" err="1" smtClean="0">
                <a:ea typeface="ＭＳ Ｐゴシック"/>
              </a:rPr>
              <a:t>RttT</a:t>
            </a:r>
            <a:r>
              <a:rPr lang="en-US" baseline="0" dirty="0" smtClean="0">
                <a:ea typeface="ＭＳ Ｐゴシック"/>
              </a:rPr>
              <a:t>, ACRE, and Career and College: Ready, Set, Go!</a:t>
            </a:r>
            <a:endParaRPr lang="en-US" dirty="0" smtClean="0">
              <a:ea typeface="ＭＳ Ｐゴシック"/>
            </a:endParaRPr>
          </a:p>
          <a:p>
            <a:pPr eaLnBrk="1" hangingPunct="1"/>
            <a:endParaRPr lang="en-US" dirty="0" smtClean="0">
              <a:ea typeface="ＭＳ Ｐゴシック"/>
            </a:endParaRPr>
          </a:p>
          <a:p>
            <a:pPr eaLnBrk="1" hangingPunct="1"/>
            <a:r>
              <a:rPr lang="en-US" dirty="0" smtClean="0">
                <a:ea typeface="ＭＳ Ｐゴシック"/>
              </a:rPr>
              <a:t>Flash: Drag and drop activity.  Users will drag acronym from the acronym bank and drop on the corresponding description.</a:t>
            </a:r>
            <a:r>
              <a:rPr lang="en-US" baseline="0" dirty="0" smtClean="0">
                <a:ea typeface="ＭＳ Ｐゴシック"/>
              </a:rPr>
              <a:t>  </a:t>
            </a:r>
            <a:r>
              <a:rPr lang="en-US" dirty="0" smtClean="0">
                <a:ea typeface="ＭＳ Ｐゴシック"/>
              </a:rPr>
              <a:t>Users can click on an acronym for a pop out with further explanation.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ea typeface="ＭＳ Ｐゴシック"/>
              </a:rPr>
              <a:t>Use</a:t>
            </a:r>
            <a:r>
              <a:rPr lang="en-US" baseline="0" dirty="0" smtClean="0">
                <a:ea typeface="ＭＳ Ｐゴシック"/>
              </a:rPr>
              <a:t> </a:t>
            </a:r>
            <a:r>
              <a:rPr lang="en-US" dirty="0" smtClean="0">
                <a:ea typeface="ＭＳ Ｐゴシック"/>
              </a:rPr>
              <a:t>a symbol (ex. clock) and music (like Jeopardy theme?) that would play for each</a:t>
            </a:r>
            <a:r>
              <a:rPr lang="en-US" baseline="0" dirty="0" smtClean="0">
                <a:ea typeface="ＭＳ Ｐゴシック"/>
              </a:rPr>
              <a:t> of the Timeouts that signal a Pause Point as learners complete the activity.</a:t>
            </a:r>
          </a:p>
          <a:p>
            <a:pPr eaLnBrk="1" hangingPunct="1"/>
            <a:endParaRPr lang="en-US" dirty="0" smtClean="0">
              <a:ea typeface="ＭＳ Ｐゴシック"/>
            </a:endParaRPr>
          </a:p>
          <a:p>
            <a:pPr eaLnBrk="1" hangingPunct="1"/>
            <a:endParaRPr lang="en-US" dirty="0" smtClean="0">
              <a:ea typeface="ＭＳ Ｐゴシック"/>
            </a:endParaRPr>
          </a:p>
          <a:p>
            <a:pPr eaLnBrk="1" hangingPunct="1"/>
            <a:r>
              <a:rPr lang="en-US" dirty="0" smtClean="0">
                <a:ea typeface="ＭＳ Ｐゴシック"/>
              </a:rPr>
              <a:t>Note: For those who do not have access to technology such</a:t>
            </a:r>
            <a:r>
              <a:rPr lang="en-US" baseline="0" dirty="0" smtClean="0">
                <a:ea typeface="ＭＳ Ｐゴシック"/>
              </a:rPr>
              <a:t> as a </a:t>
            </a:r>
            <a:r>
              <a:rPr lang="en-US" baseline="0" dirty="0" err="1" smtClean="0">
                <a:ea typeface="ＭＳ Ｐゴシック"/>
              </a:rPr>
              <a:t>SmartBoard</a:t>
            </a:r>
            <a:r>
              <a:rPr lang="en-US" baseline="0" dirty="0" smtClean="0">
                <a:ea typeface="ＭＳ Ｐゴシック"/>
              </a:rPr>
              <a:t> or cannot do this onscreen, a paper version should be downloadable with dotted lines to cut out uniformly sized pieces.</a:t>
            </a:r>
            <a:endParaRPr lang="en-US" dirty="0" smtClean="0">
              <a:ea typeface="ＭＳ Ｐゴシック"/>
            </a:endParaRPr>
          </a:p>
          <a:p>
            <a:pPr eaLnBrk="1" hangingPunct="1"/>
            <a:endParaRPr lang="en-US" dirty="0" smtClean="0">
              <a:ea typeface="ＭＳ Ｐゴシック"/>
            </a:endParaRP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US" dirty="0" smtClean="0">
                <a:cs typeface="+mn-cs"/>
              </a:rPr>
              <a:t>Audio:  </a:t>
            </a:r>
          </a:p>
          <a:p>
            <a:r>
              <a:rPr lang="en-US" dirty="0" smtClean="0"/>
              <a:t>The National Assessment of Educational Progress or</a:t>
            </a:r>
            <a:r>
              <a:rPr lang="en-US" baseline="0" dirty="0" smtClean="0"/>
              <a:t> NAEP test</a:t>
            </a:r>
            <a:r>
              <a:rPr lang="en-US" dirty="0" smtClean="0"/>
              <a:t> is a continuing assessment of what America's students know and can do in various subject areas.  Assessments are conducted within sampled public and private schools nationwide.  </a:t>
            </a:r>
          </a:p>
          <a:p>
            <a:endParaRPr lang="en-US" dirty="0" smtClean="0"/>
          </a:p>
          <a:p>
            <a:r>
              <a:rPr lang="en-US" dirty="0" smtClean="0"/>
              <a:t>In the charts that follow, you will see 100 figures representing 100% of the students. </a:t>
            </a:r>
            <a:r>
              <a:rPr lang="en-US" dirty="0" smtClean="0">
                <a:latin typeface="Calibri" pitchFamily="34" charset="0"/>
              </a:rPr>
              <a:t>Please look carefully at the following test results and consider the question: What can we learn from the data</a:t>
            </a:r>
            <a:r>
              <a:rPr lang="en-US" baseline="0" dirty="0" smtClean="0">
                <a:latin typeface="Calibri" pitchFamily="34" charset="0"/>
              </a:rPr>
              <a:t> about our need to change or make immediate adjustments?  </a:t>
            </a:r>
            <a:r>
              <a:rPr lang="en-US" dirty="0" smtClean="0">
                <a:latin typeface="Calibri" pitchFamily="34" charset="0"/>
              </a:rPr>
              <a:t> </a:t>
            </a:r>
          </a:p>
          <a:p>
            <a:endParaRPr lang="en-US" dirty="0" smtClean="0">
              <a:latin typeface="Calibri" pitchFamily="34" charset="0"/>
            </a:endParaRPr>
          </a:p>
          <a:p>
            <a:r>
              <a:rPr lang="en-US" dirty="0" smtClean="0">
                <a:latin typeface="Calibri" pitchFamily="34" charset="0"/>
              </a:rPr>
              <a:t>For the benefit of this module and time,</a:t>
            </a:r>
            <a:r>
              <a:rPr lang="en-US" baseline="0" dirty="0" smtClean="0">
                <a:latin typeface="Calibri" pitchFamily="34" charset="0"/>
              </a:rPr>
              <a:t> test results from only a few content areas are being shared, but there are other subjects that are tested as well.</a:t>
            </a:r>
            <a:endParaRPr lang="en-US" dirty="0" smtClean="0">
              <a:latin typeface="Calibri" pitchFamily="34" charset="0"/>
            </a:endParaRPr>
          </a:p>
          <a:p>
            <a:pPr eaLnBrk="1" hangingPunct="1">
              <a:defRPr/>
            </a:pPr>
            <a:endParaRPr lang="en-US" dirty="0" smtClean="0">
              <a:cs typeface="+mn-cs"/>
            </a:endParaRPr>
          </a:p>
          <a:p>
            <a:pPr eaLnBrk="1" hangingPunct="1">
              <a:defRPr/>
            </a:pPr>
            <a:endParaRPr lang="en-US" dirty="0" smtClean="0">
              <a:cs typeface="+mn-cs"/>
            </a:endParaRPr>
          </a:p>
          <a:p>
            <a:pPr eaLnBrk="1" hangingPunct="1">
              <a:defRPr/>
            </a:pPr>
            <a:r>
              <a:rPr lang="en-US" dirty="0" smtClean="0">
                <a:cs typeface="+mn-cs"/>
              </a:rPr>
              <a:t>Flash: This question should be available underneath the data frames displayed</a:t>
            </a:r>
            <a:r>
              <a:rPr lang="en-US" baseline="0" dirty="0" smtClean="0">
                <a:cs typeface="+mn-cs"/>
              </a:rPr>
              <a:t> in this series.</a:t>
            </a:r>
            <a:endParaRPr lang="en-US" dirty="0" smtClean="0">
              <a:cs typeface="+mn-cs"/>
            </a:endParaRPr>
          </a:p>
          <a:p>
            <a:pPr eaLnBrk="1" hangingPunct="1">
              <a:defRPr/>
            </a:pPr>
            <a:endParaRPr lang="en-US" dirty="0" smtClean="0">
              <a:cs typeface="+mn-cs"/>
            </a:endParaRPr>
          </a:p>
          <a:p>
            <a:pPr eaLnBrk="1" hangingPunct="1">
              <a:defRPr/>
            </a:pPr>
            <a:r>
              <a:rPr lang="en-US" dirty="0" smtClean="0">
                <a:cs typeface="+mn-cs"/>
              </a:rPr>
              <a:t>Web: </a:t>
            </a:r>
          </a:p>
          <a:p>
            <a:pPr eaLnBrk="1" hangingPunct="1">
              <a:defRPr/>
            </a:pPr>
            <a:endParaRPr lang="en-US" dirty="0" smtClean="0">
              <a:cs typeface="+mn-cs"/>
            </a:endParaRPr>
          </a:p>
          <a:p>
            <a:pPr eaLnBrk="1" hangingPunct="1">
              <a:defRPr/>
            </a:pPr>
            <a:r>
              <a:rPr lang="en-US" dirty="0" smtClean="0">
                <a:cs typeface="+mn-cs"/>
              </a:rPr>
              <a:t>  </a:t>
            </a:r>
          </a:p>
          <a:p>
            <a:r>
              <a:rPr lang="en-US" dirty="0" smtClean="0"/>
              <a:t>Location of the drawing: Created by Myron Carter as the NCDPI Theatre &amp; Visual Arts Consultant</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pPr eaLnBrk="1" hangingPunct="1">
              <a:defRPr/>
            </a:pPr>
            <a:endParaRPr lang="en-US" dirty="0">
              <a:cs typeface="+mn-cs"/>
            </a:endParaRPr>
          </a:p>
        </p:txBody>
      </p:sp>
      <p:sp>
        <p:nvSpPr>
          <p:cNvPr id="59395" name="Slide Number Placeholder 3"/>
          <p:cNvSpPr>
            <a:spLocks noGrp="1"/>
          </p:cNvSpPr>
          <p:nvPr>
            <p:ph type="sldNum" sz="quarter" idx="5"/>
          </p:nvPr>
        </p:nvSpPr>
        <p:spPr bwMode="auto">
          <a:noFill/>
          <a:ln>
            <a:miter lim="800000"/>
            <a:headEnd/>
            <a:tailEnd/>
          </a:ln>
        </p:spPr>
        <p:txBody>
          <a:bodyPr/>
          <a:lstStyle/>
          <a:p>
            <a:fld id="{C34F9265-41AF-4673-A287-C3A81B83C6EC}" type="slidenum">
              <a:rPr lang="en-US" smtClean="0">
                <a:latin typeface="Calibri" pitchFamily="34" charset="0"/>
                <a:ea typeface="ＭＳ Ｐゴシック"/>
                <a:cs typeface="ＭＳ Ｐゴシック"/>
              </a:rPr>
              <a:pPr/>
              <a:t>23</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29B93D-C598-462D-B450-21373A51E28D}" type="slidenum">
              <a:rPr lang="en-US"/>
              <a:pPr/>
              <a:t>24</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r>
              <a:rPr lang="en-US" sz="1400" dirty="0" smtClean="0"/>
              <a:t>Audio:</a:t>
            </a:r>
            <a:r>
              <a:rPr lang="en-US" sz="1400" dirty="0"/>
              <a:t> </a:t>
            </a:r>
            <a:r>
              <a:rPr lang="en-US" sz="1400" dirty="0" smtClean="0"/>
              <a:t> In </a:t>
            </a:r>
            <a:r>
              <a:rPr lang="en-US" sz="1400" dirty="0"/>
              <a:t>2008, music and visual arts were assessed, and there were </a:t>
            </a:r>
            <a:r>
              <a:rPr lang="en-US" sz="1400" dirty="0" smtClean="0"/>
              <a:t>nearly 8,000 </a:t>
            </a:r>
            <a:r>
              <a:rPr lang="en-US" sz="1400" dirty="0"/>
              <a:t>students who participated—half of them in visual arts and  half of them in music.  One item revealed that 19% of the students in 8</a:t>
            </a:r>
            <a:r>
              <a:rPr lang="en-US" sz="1400" baseline="30000" dirty="0"/>
              <a:t>th</a:t>
            </a:r>
            <a:r>
              <a:rPr lang="en-US" sz="1400" dirty="0"/>
              <a:t> grade were able to connect the formal characteristics of an artist’s self-portrait with what the artist was trying to communicate.  As you </a:t>
            </a:r>
            <a:r>
              <a:rPr lang="en-US" sz="1400" dirty="0" smtClean="0"/>
              <a:t>can </a:t>
            </a:r>
            <a:r>
              <a:rPr lang="en-US" sz="1400" dirty="0"/>
              <a:t>see, that means that 19 out of 100 answered this item correctly. </a:t>
            </a:r>
            <a:endParaRPr lang="en-US" sz="1400" dirty="0" smtClean="0"/>
          </a:p>
          <a:p>
            <a:endParaRPr lang="en-US" sz="1400" dirty="0" smtClean="0"/>
          </a:p>
          <a:p>
            <a:r>
              <a:rPr lang="en-US" sz="1400" dirty="0" smtClean="0"/>
              <a:t>Flash: Start with the 100 students together and then have 81 figures fall out together (rather than have two boxes) with the sound of crashing glass to leave the 19 behind.</a:t>
            </a:r>
            <a:endParaRPr lang="en-US" sz="14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461ACF-28FF-4063-82DE-F3036C397C5E}" type="slidenum">
              <a:rPr lang="en-US"/>
              <a:pPr/>
              <a:t>25</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pPr defTabSz="931774">
              <a:defRPr/>
            </a:pPr>
            <a:r>
              <a:rPr lang="en-US" dirty="0" smtClean="0"/>
              <a:t>Audio: In 2006, of the 7,000 4</a:t>
            </a:r>
            <a:r>
              <a:rPr lang="en-US" baseline="30000" dirty="0" smtClean="0"/>
              <a:t>th</a:t>
            </a:r>
            <a:r>
              <a:rPr lang="en-US" dirty="0" smtClean="0"/>
              <a:t> grade students assessed nationally, 14% recognized that defendants have a right to a lawyer.</a:t>
            </a:r>
          </a:p>
          <a:p>
            <a:pPr defTabSz="931774">
              <a:defRPr/>
            </a:pPr>
            <a:endParaRPr lang="en-US" dirty="0" smtClean="0"/>
          </a:p>
          <a:p>
            <a:pPr defTabSz="931774">
              <a:defRPr/>
            </a:pPr>
            <a:endParaRPr lang="en-US" dirty="0" smtClean="0"/>
          </a:p>
          <a:p>
            <a:pPr defTabSz="931774">
              <a:defRPr/>
            </a:pPr>
            <a:r>
              <a:rPr lang="en-US" dirty="0" smtClean="0"/>
              <a:t>Flash: Start with the 100 students together and then have 86 figures get pulled out together (rather than have two boxes) to leave the 14 behind.  [This is a slightly different presentation</a:t>
            </a:r>
            <a:r>
              <a:rPr lang="en-US" baseline="0" dirty="0" smtClean="0"/>
              <a:t> from the previous slide.]</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16E759-2DA1-4758-8746-D5710073C858}" type="slidenum">
              <a:rPr lang="en-US"/>
              <a:pPr/>
              <a:t>26</a:t>
            </a:fld>
            <a:endParaRPr lang="en-US"/>
          </a:p>
        </p:txBody>
      </p:sp>
      <p:sp>
        <p:nvSpPr>
          <p:cNvPr id="9218" name="Rectangle 2"/>
          <p:cNvSpPr>
            <a:spLocks noGrp="1" noRot="1" noChangeAspect="1" noTextEdit="1"/>
          </p:cNvSpPr>
          <p:nvPr>
            <p:ph type="sldImg"/>
          </p:nvPr>
        </p:nvSpPr>
        <p:spPr>
          <a:ln/>
        </p:spPr>
      </p:sp>
      <p:sp>
        <p:nvSpPr>
          <p:cNvPr id="9219" name="Rectangle 3"/>
          <p:cNvSpPr>
            <a:spLocks noGrp="1"/>
          </p:cNvSpPr>
          <p:nvPr>
            <p:ph type="body" idx="1"/>
          </p:nvPr>
        </p:nvSpPr>
        <p:spPr/>
        <p:txBody>
          <a:bodyPr lIns="93172" tIns="46587" rIns="93172" bIns="46587">
            <a:normAutofit lnSpcReduction="10000"/>
          </a:bodyPr>
          <a:lstStyle/>
          <a:p>
            <a:pPr>
              <a:lnSpc>
                <a:spcPct val="90000"/>
              </a:lnSpc>
            </a:pPr>
            <a:r>
              <a:rPr lang="en-US" sz="1100" dirty="0"/>
              <a:t>Audio: This bar graph shows the results of 8</a:t>
            </a:r>
            <a:r>
              <a:rPr lang="en-US" sz="1100" baseline="30000" dirty="0"/>
              <a:t>th</a:t>
            </a:r>
            <a:r>
              <a:rPr lang="en-US" sz="1100" dirty="0"/>
              <a:t> grade reading scores from the 2009 NAEP assessment starting with all students, 75% of whom scored at the basic, proficient or advanced levels, as noted.  This means that 25% of all students were below Basic</a:t>
            </a:r>
            <a:r>
              <a:rPr lang="en-US" sz="1100" dirty="0" smtClean="0"/>
              <a:t>.</a:t>
            </a:r>
          </a:p>
          <a:p>
            <a:pPr>
              <a:lnSpc>
                <a:spcPct val="90000"/>
              </a:lnSpc>
            </a:pPr>
            <a:endParaRPr lang="en-US" sz="1100" dirty="0" smtClean="0"/>
          </a:p>
          <a:p>
            <a:pPr>
              <a:lnSpc>
                <a:spcPct val="90000"/>
              </a:lnSpc>
            </a:pPr>
            <a:r>
              <a:rPr lang="en-US" sz="1100" dirty="0" smtClean="0"/>
              <a:t>Please consider these results as compared to the different</a:t>
            </a:r>
            <a:r>
              <a:rPr lang="en-US" sz="1100" baseline="0" dirty="0" smtClean="0"/>
              <a:t> subgroups:</a:t>
            </a:r>
          </a:p>
          <a:p>
            <a:pPr>
              <a:lnSpc>
                <a:spcPct val="90000"/>
              </a:lnSpc>
            </a:pPr>
            <a:endParaRPr lang="en-US" sz="1100" baseline="0" dirty="0" smtClean="0"/>
          </a:p>
          <a:p>
            <a:pPr>
              <a:lnSpc>
                <a:spcPct val="90000"/>
              </a:lnSpc>
            </a:pPr>
            <a:r>
              <a:rPr lang="en-US" sz="1100" baseline="0" dirty="0" smtClean="0"/>
              <a:t>(Pause….) Students who receive free and reduced price lunches </a:t>
            </a:r>
          </a:p>
          <a:p>
            <a:pPr>
              <a:lnSpc>
                <a:spcPct val="90000"/>
              </a:lnSpc>
            </a:pPr>
            <a:endParaRPr lang="en-US" sz="1100" baseline="0" dirty="0" smtClean="0"/>
          </a:p>
          <a:p>
            <a:pPr>
              <a:lnSpc>
                <a:spcPct val="90000"/>
              </a:lnSpc>
            </a:pPr>
            <a:r>
              <a:rPr lang="en-US" sz="1100" baseline="0" dirty="0" smtClean="0"/>
              <a:t>(Pause…) Students with disabilities</a:t>
            </a:r>
          </a:p>
          <a:p>
            <a:pPr>
              <a:lnSpc>
                <a:spcPct val="90000"/>
              </a:lnSpc>
            </a:pPr>
            <a:endParaRPr lang="en-US" sz="1100" baseline="0" dirty="0" smtClean="0"/>
          </a:p>
          <a:p>
            <a:pPr>
              <a:lnSpc>
                <a:spcPct val="90000"/>
              </a:lnSpc>
            </a:pPr>
            <a:r>
              <a:rPr lang="en-US" sz="1100" baseline="0" dirty="0" smtClean="0"/>
              <a:t>(Pause…) Students who are English Language Learners or ELLs</a:t>
            </a:r>
          </a:p>
          <a:p>
            <a:pPr>
              <a:lnSpc>
                <a:spcPct val="90000"/>
              </a:lnSpc>
            </a:pPr>
            <a:endParaRPr lang="en-US" sz="1100" dirty="0"/>
          </a:p>
          <a:p>
            <a:pPr>
              <a:lnSpc>
                <a:spcPct val="90000"/>
              </a:lnSpc>
            </a:pPr>
            <a:r>
              <a:rPr lang="en-US" sz="1100" dirty="0" smtClean="0"/>
              <a:t>Flash: Bring up the subgroup bars one subgroup</a:t>
            </a:r>
            <a:r>
              <a:rPr lang="en-US" sz="1100" baseline="0" dirty="0" smtClean="0"/>
              <a:t> at a time and pause in between for people to absorb the information.</a:t>
            </a:r>
            <a:endParaRPr lang="en-US" sz="1100" dirty="0"/>
          </a:p>
          <a:p>
            <a:pPr>
              <a:lnSpc>
                <a:spcPct val="90000"/>
              </a:lnSpc>
            </a:pPr>
            <a:endParaRPr lang="en-US" sz="1100" dirty="0"/>
          </a:p>
          <a:p>
            <a:pPr>
              <a:lnSpc>
                <a:spcPct val="90000"/>
              </a:lnSpc>
            </a:pPr>
            <a:r>
              <a:rPr lang="en-US" sz="1100" dirty="0"/>
              <a:t>Notes: Janet Bailey and Phyllis Blue have used this data (from ELL Link</a:t>
            </a:r>
          </a:p>
          <a:p>
            <a:pPr>
              <a:lnSpc>
                <a:spcPct val="90000"/>
              </a:lnSpc>
            </a:pPr>
            <a:r>
              <a:rPr lang="en-US" sz="1100" u="sng" dirty="0"/>
              <a:t>http://nationsreportcard.gov/reading_2009/nat_g8.asp?subtab_id=Tab_7&amp;tab_id=tab1#tabsContainer</a:t>
            </a:r>
            <a:r>
              <a:rPr lang="en-US" sz="1100" dirty="0"/>
              <a:t>) in presentations, and other subgroups are available. </a:t>
            </a:r>
          </a:p>
          <a:p>
            <a:pPr>
              <a:lnSpc>
                <a:spcPct val="90000"/>
              </a:lnSpc>
            </a:pPr>
            <a:endParaRPr lang="en-US" sz="1100" i="1" dirty="0"/>
          </a:p>
          <a:p>
            <a:pPr>
              <a:lnSpc>
                <a:spcPct val="90000"/>
              </a:lnSpc>
            </a:pPr>
            <a:r>
              <a:rPr lang="en-US" sz="1100" dirty="0"/>
              <a:t>NOTE:  ELL = English language learners.  The results for ELL are based on students who were assessed and cannot be generalized to the total population of such students.</a:t>
            </a:r>
          </a:p>
          <a:p>
            <a:pPr>
              <a:lnSpc>
                <a:spcPct val="90000"/>
              </a:lnSpc>
            </a:pPr>
            <a:r>
              <a:rPr lang="en-US" sz="1100" i="1" dirty="0"/>
              <a:t>SOURCE:  U.S Department of Education, Institute of Education Sciences, National Center for Education Statistics, National Assessment of Educational Progress (NAEP), 2005 Mathematics Assessment.</a:t>
            </a:r>
          </a:p>
          <a:p>
            <a:pPr>
              <a:lnSpc>
                <a:spcPct val="90000"/>
              </a:lnSpc>
            </a:pPr>
            <a:endParaRPr lang="en-US" sz="900" i="1" dirty="0"/>
          </a:p>
          <a:p>
            <a:pPr>
              <a:lnSpc>
                <a:spcPct val="90000"/>
              </a:lnSpc>
            </a:pPr>
            <a:endParaRPr lang="en-US" sz="900" i="1" dirty="0"/>
          </a:p>
          <a:p>
            <a:pPr>
              <a:lnSpc>
                <a:spcPct val="90000"/>
              </a:lnSpc>
            </a:pPr>
            <a:endParaRPr lang="en-US" sz="900" i="1" dirty="0"/>
          </a:p>
          <a:p>
            <a:pPr>
              <a:lnSpc>
                <a:spcPct val="90000"/>
              </a:lnSpc>
            </a:pPr>
            <a:endParaRPr lang="en-US" sz="900" i="1" dirty="0"/>
          </a:p>
          <a:p>
            <a:pPr>
              <a:lnSpc>
                <a:spcPct val="90000"/>
              </a:lnSpc>
            </a:pPr>
            <a:endParaRPr lang="en-US" sz="1000" b="1"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endParaRPr lang="en-US" dirty="0" smtClean="0"/>
          </a:p>
          <a:p>
            <a:r>
              <a:rPr lang="en-US" dirty="0" smtClean="0"/>
              <a:t>Carpenter, </a:t>
            </a:r>
            <a:r>
              <a:rPr lang="en-US" dirty="0" err="1" smtClean="0"/>
              <a:t>Franke</a:t>
            </a:r>
            <a:r>
              <a:rPr lang="en-US" dirty="0" smtClean="0"/>
              <a:t>, and Levi posed the following problem to students from 1</a:t>
            </a:r>
            <a:r>
              <a:rPr lang="en-US" baseline="30000" dirty="0" smtClean="0"/>
              <a:t>st</a:t>
            </a:r>
            <a:r>
              <a:rPr lang="en-US" dirty="0" smtClean="0"/>
              <a:t> through 6</a:t>
            </a:r>
            <a:r>
              <a:rPr lang="en-US" baseline="30000" dirty="0" smtClean="0"/>
              <a:t>th</a:t>
            </a:r>
            <a:r>
              <a:rPr lang="en-US" dirty="0" smtClean="0"/>
              <a:t> grade,</a:t>
            </a:r>
            <a:r>
              <a:rPr lang="en-US" baseline="0" dirty="0" smtClean="0"/>
              <a:t> and published the results</a:t>
            </a:r>
            <a:r>
              <a:rPr lang="en-US" dirty="0" smtClean="0"/>
              <a:t> in the book, </a:t>
            </a:r>
            <a:r>
              <a:rPr lang="en-US" u="sng" dirty="0" smtClean="0"/>
              <a:t>Thinking Mathematically, Integrating Algebra into</a:t>
            </a:r>
            <a:r>
              <a:rPr lang="en-US" u="sng" baseline="0" dirty="0" smtClean="0"/>
              <a:t> Arithmetic in Elementary School. </a:t>
            </a:r>
            <a:r>
              <a:rPr lang="en-US" dirty="0" smtClean="0"/>
              <a:t>Students were asked to tell what number should go in the box. Students constructed the answers; this was not multiple choice.  </a:t>
            </a:r>
            <a:r>
              <a:rPr lang="en-US" baseline="0" dirty="0" smtClean="0"/>
              <a:t>Think about the answer, and what students might say.  (Pause 4 seconds)</a:t>
            </a:r>
          </a:p>
          <a:p>
            <a:endParaRPr lang="en-US" baseline="0" dirty="0" smtClean="0"/>
          </a:p>
          <a:p>
            <a:r>
              <a:rPr lang="en-US" dirty="0" smtClean="0"/>
              <a:t>Location of the information:  Thinking Mathematically: Integrating Arithmetic &amp; Algebra in Elementary School (2003) by Carpenter, </a:t>
            </a:r>
            <a:r>
              <a:rPr lang="en-US" dirty="0" err="1" smtClean="0"/>
              <a:t>Franke</a:t>
            </a:r>
            <a:r>
              <a:rPr lang="en-US" dirty="0" smtClean="0"/>
              <a:t>, and Levi </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baseline="0" dirty="0" smtClean="0"/>
          </a:p>
          <a:p>
            <a:endParaRPr lang="en-US" baseline="0" dirty="0" smtClean="0"/>
          </a:p>
          <a:p>
            <a:pPr algn="r"/>
            <a:endParaRPr lang="en-US" sz="1200" dirty="0" smtClean="0"/>
          </a:p>
          <a:p>
            <a:endParaRPr lang="en-US" dirty="0"/>
          </a:p>
        </p:txBody>
      </p:sp>
      <p:sp>
        <p:nvSpPr>
          <p:cNvPr id="4" name="Slide Number Placeholder 3"/>
          <p:cNvSpPr>
            <a:spLocks noGrp="1"/>
          </p:cNvSpPr>
          <p:nvPr>
            <p:ph type="sldNum" sz="quarter" idx="10"/>
          </p:nvPr>
        </p:nvSpPr>
        <p:spPr/>
        <p:txBody>
          <a:bodyPr/>
          <a:lstStyle/>
          <a:p>
            <a:fld id="{DBD323E8-8552-4263-8DD6-22BD32B12A02}"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a:lstStyle/>
          <a:p>
            <a:pPr eaLnBrk="1" hangingPunct="1"/>
            <a:r>
              <a:rPr lang="en-US" dirty="0" smtClean="0"/>
              <a:t>Audio: </a:t>
            </a:r>
            <a:r>
              <a:rPr lang="en-US" sz="1200" dirty="0" smtClean="0">
                <a:solidFill>
                  <a:srgbClr val="000000"/>
                </a:solidFill>
              </a:rPr>
              <a:t>Here we see the four answers most students gave:</a:t>
            </a:r>
            <a:r>
              <a:rPr lang="en-US" baseline="0" dirty="0" smtClean="0"/>
              <a:t> 7, 12, 17 and 12 AND 17.  </a:t>
            </a:r>
            <a:endParaRPr lang="en-US" dirty="0" smtClean="0"/>
          </a:p>
        </p:txBody>
      </p:sp>
      <p:sp>
        <p:nvSpPr>
          <p:cNvPr id="28676" name="Slide Number Placeholder 3"/>
          <p:cNvSpPr>
            <a:spLocks noGrp="1"/>
          </p:cNvSpPr>
          <p:nvPr>
            <p:ph type="sldNum" sz="quarter" idx="5"/>
          </p:nvPr>
        </p:nvSpPr>
        <p:spPr bwMode="auto">
          <a:noFill/>
          <a:ln>
            <a:miter lim="800000"/>
            <a:headEnd/>
            <a:tailEnd/>
          </a:ln>
        </p:spPr>
        <p:txBody>
          <a:bodyPr/>
          <a:lstStyle/>
          <a:p>
            <a:fld id="{B30E27BA-537B-41F0-8A7B-CA8EA28408DA}" type="slidenum">
              <a:rPr lang="en-US"/>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a:lstStyle/>
          <a:p>
            <a:pPr eaLnBrk="1" hangingPunct="1"/>
            <a:r>
              <a:rPr lang="en-US" dirty="0" smtClean="0"/>
              <a:t>Audio:  </a:t>
            </a:r>
            <a:r>
              <a:rPr lang="en-US" sz="1200" dirty="0" smtClean="0">
                <a:solidFill>
                  <a:srgbClr val="000000"/>
                </a:solidFill>
              </a:rPr>
              <a:t>5% of K-1 students thought the answer was 7. </a:t>
            </a:r>
            <a:r>
              <a:rPr lang="en-US" sz="1200" baseline="0" dirty="0" smtClean="0">
                <a:solidFill>
                  <a:srgbClr val="000000"/>
                </a:solidFill>
              </a:rPr>
              <a:t> </a:t>
            </a:r>
            <a:r>
              <a:rPr lang="en-US" dirty="0" smtClean="0"/>
              <a:t>Common Core says first grade students should understand</a:t>
            </a:r>
            <a:r>
              <a:rPr lang="en-US" baseline="0" dirty="0" smtClean="0"/>
              <a:t> the meaning of the equal sign. </a:t>
            </a:r>
            <a:endParaRPr lang="en-US" dirty="0" smtClean="0"/>
          </a:p>
        </p:txBody>
      </p:sp>
      <p:sp>
        <p:nvSpPr>
          <p:cNvPr id="28676" name="Slide Number Placeholder 3"/>
          <p:cNvSpPr>
            <a:spLocks noGrp="1"/>
          </p:cNvSpPr>
          <p:nvPr>
            <p:ph type="sldNum" sz="quarter" idx="5"/>
          </p:nvPr>
        </p:nvSpPr>
        <p:spPr bwMode="auto">
          <a:noFill/>
          <a:ln>
            <a:miter lim="800000"/>
            <a:headEnd/>
            <a:tailEnd/>
          </a:ln>
        </p:spPr>
        <p:txBody>
          <a:bodyPr/>
          <a:lstStyle/>
          <a:p>
            <a:fld id="{B30E27BA-537B-41F0-8A7B-CA8EA28408DA}" type="slidenum">
              <a:rPr lang="en-US"/>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Audio: The North</a:t>
            </a:r>
            <a:r>
              <a:rPr lang="en-US" baseline="0" dirty="0" smtClean="0"/>
              <a:t> Carolina Teacher Evaluation Process outlines what a teacher must know and be able to do in order to demonstrate proficiency as a professional.  Module 1 focuses on Standard 1 of the North Carolina Professional Teaching Standards: Teachers Demonstrate Leadership, which includes:</a:t>
            </a:r>
          </a:p>
          <a:p>
            <a:pPr>
              <a:buFont typeface="Arial" pitchFamily="34" charset="0"/>
              <a:buChar char="•"/>
            </a:pPr>
            <a:r>
              <a:rPr lang="en-US" dirty="0" smtClean="0"/>
              <a:t> Teachers lead in their classrooms.</a:t>
            </a:r>
          </a:p>
          <a:p>
            <a:pPr>
              <a:buFont typeface="Arial" pitchFamily="34" charset="0"/>
              <a:buChar char="•"/>
            </a:pPr>
            <a:r>
              <a:rPr lang="en-US" dirty="0" smtClean="0"/>
              <a:t> Teachers demonstrate leadership in the school.</a:t>
            </a:r>
          </a:p>
          <a:p>
            <a:pPr>
              <a:buFont typeface="Arial" pitchFamily="34" charset="0"/>
              <a:buChar char="•"/>
            </a:pPr>
            <a:r>
              <a:rPr lang="en-US" dirty="0" smtClean="0"/>
              <a:t> Teachers lead the teaching profession.</a:t>
            </a:r>
          </a:p>
          <a:p>
            <a:pPr>
              <a:buFont typeface="Arial" pitchFamily="34" charset="0"/>
              <a:buChar char="•"/>
            </a:pPr>
            <a:r>
              <a:rPr lang="en-US" dirty="0" smtClean="0"/>
              <a:t> Teachers advocate for schools and students.</a:t>
            </a:r>
          </a:p>
          <a:p>
            <a:pPr>
              <a:buFont typeface="Arial" pitchFamily="34" charset="0"/>
              <a:buNone/>
            </a:pPr>
            <a:endParaRPr lang="en-US" dirty="0" smtClean="0"/>
          </a:p>
          <a:p>
            <a:pPr>
              <a:buFont typeface="Arial" pitchFamily="34" charset="0"/>
              <a:buNone/>
            </a:pPr>
            <a:r>
              <a:rPr lang="en-US" dirty="0" smtClean="0"/>
              <a:t>The last statement, teachers advocate for schools and students, is of particular interest, because it incorporates advocating for positive</a:t>
            </a:r>
            <a:r>
              <a:rPr lang="en-US" baseline="0" dirty="0" smtClean="0"/>
              <a:t> </a:t>
            </a:r>
            <a:r>
              <a:rPr lang="en-US" dirty="0" smtClean="0"/>
              <a:t>change in policies and practices that affect student learning and participating in the implementation of initiatives to improve education.</a:t>
            </a:r>
          </a:p>
          <a:p>
            <a:pPr>
              <a:buFont typeface="Arial" pitchFamily="34" charset="0"/>
              <a:buNone/>
            </a:pPr>
            <a:endParaRPr lang="en-US" dirty="0" smtClean="0"/>
          </a:p>
          <a:p>
            <a:pPr>
              <a:buFont typeface="Arial" pitchFamily="34" charset="0"/>
              <a:buNone/>
            </a:pPr>
            <a:r>
              <a:rPr lang="en-US" dirty="0" smtClean="0"/>
              <a:t>Keep that in mind as you explore Module 1 and learn about The Call for Change.</a:t>
            </a:r>
          </a:p>
          <a:p>
            <a:endParaRPr lang="en-US" baseline="0" dirty="0" smtClean="0"/>
          </a:p>
          <a:p>
            <a:r>
              <a:rPr lang="en-US" baseline="0" dirty="0" smtClean="0"/>
              <a:t>To download a copy of the entire standards document, go to http://www.ncpublicschools.org/profdev/standards/ and scroll down to the bottom half of the page.</a:t>
            </a:r>
          </a:p>
          <a:p>
            <a:endParaRPr lang="en-US" baseline="0" dirty="0" smtClean="0"/>
          </a:p>
          <a:p>
            <a:r>
              <a:rPr lang="en-US" baseline="0" dirty="0" smtClean="0"/>
              <a:t>Web: Link to http://www.ncpublicschools.org/profdev/standards/ so that it opens up in another window to download and/or read the standards.</a:t>
            </a:r>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r>
              <a:rPr lang="en-US" dirty="0" smtClean="0"/>
              <a:t>Flash: The standard should come up on the screen by itself, and then each bullet one at a time.  On the final bullet, the “last statement…” information should be read and the sub-bullets should come up with emphasis on both statements and additional emphasis (underlining is shown but it could be done in other ways) on the underlined parts.</a:t>
            </a:r>
          </a:p>
          <a:p>
            <a:pPr>
              <a:buFont typeface="Arial" pitchFamily="34" charset="0"/>
              <a:buNone/>
            </a:pPr>
            <a:endParaRPr lang="en-US" dirty="0" smtClean="0"/>
          </a:p>
          <a:p>
            <a:pPr>
              <a:buFont typeface="Arial" pitchFamily="34" charset="0"/>
              <a:buNone/>
            </a:pPr>
            <a:endParaRPr lang="en-US" dirty="0" smtClean="0"/>
          </a:p>
          <a:p>
            <a:r>
              <a:rPr lang="en-US" dirty="0" smtClean="0"/>
              <a:t>Location of the article: NC Public Schools website (http://www.ncpublicschools.org/docs/profdev/training/teacher/teacher-eval.pdf)</a:t>
            </a:r>
          </a:p>
          <a:p>
            <a:r>
              <a:rPr lang="en-US" dirty="0" smtClean="0"/>
              <a:t>How many users would access the information:  All who use and/or complete the modules</a:t>
            </a:r>
          </a:p>
          <a:p>
            <a:r>
              <a:rPr lang="en-US" dirty="0" smtClean="0"/>
              <a:t>How the content would be received (PDF, electronic, print, etc.): PDF</a:t>
            </a:r>
          </a:p>
          <a:p>
            <a:r>
              <a:rPr lang="en-US" dirty="0" smtClean="0"/>
              <a:t>The dates the information would be posted: June 3, 2011</a:t>
            </a:r>
          </a:p>
          <a:p>
            <a:r>
              <a:rPr lang="en-US" dirty="0" smtClean="0"/>
              <a:t>The dates the information would be taken down: TBD by TOPS and NCDPI</a:t>
            </a:r>
          </a:p>
          <a:p>
            <a:pPr>
              <a:buFont typeface="Arial" pitchFamily="34" charset="0"/>
              <a:buNone/>
            </a:pPr>
            <a:endParaRPr lang="en-US" dirty="0" smtClean="0"/>
          </a:p>
          <a:p>
            <a:pPr>
              <a:buFont typeface="Arial" pitchFamily="34" charset="0"/>
              <a:buNone/>
            </a:pPr>
            <a:endParaRPr lang="en-US"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a:lstStyle/>
          <a:p>
            <a:pPr eaLnBrk="1" hangingPunct="1"/>
            <a:r>
              <a:rPr lang="en-US" dirty="0" smtClean="0"/>
              <a:t>Audio: </a:t>
            </a:r>
            <a:r>
              <a:rPr lang="en-US" sz="1200" dirty="0" smtClean="0">
                <a:solidFill>
                  <a:srgbClr val="000000"/>
                </a:solidFill>
              </a:rPr>
              <a:t> 9% of 3-4</a:t>
            </a:r>
            <a:r>
              <a:rPr lang="en-US" sz="1200" baseline="30000" dirty="0" smtClean="0">
                <a:solidFill>
                  <a:srgbClr val="000000"/>
                </a:solidFill>
              </a:rPr>
              <a:t>th</a:t>
            </a:r>
            <a:r>
              <a:rPr lang="en-US" sz="1200" dirty="0" smtClean="0">
                <a:solidFill>
                  <a:srgbClr val="000000"/>
                </a:solidFill>
              </a:rPr>
              <a:t> grade students thought the answer was 7. </a:t>
            </a:r>
            <a:r>
              <a:rPr lang="en-US" sz="1200" baseline="0" dirty="0" smtClean="0">
                <a:solidFill>
                  <a:srgbClr val="000000"/>
                </a:solidFill>
              </a:rPr>
              <a:t> </a:t>
            </a:r>
            <a:r>
              <a:rPr lang="en-US" baseline="0" dirty="0" smtClean="0"/>
              <a:t>Now on to our 5</a:t>
            </a:r>
            <a:r>
              <a:rPr lang="en-US" baseline="30000" dirty="0" smtClean="0"/>
              <a:t>th</a:t>
            </a:r>
            <a:r>
              <a:rPr lang="en-US" baseline="0" dirty="0" smtClean="0"/>
              <a:t> and 6</a:t>
            </a:r>
            <a:r>
              <a:rPr lang="en-US" baseline="30000" dirty="0" smtClean="0"/>
              <a:t>th</a:t>
            </a:r>
            <a:r>
              <a:rPr lang="en-US" baseline="0" dirty="0" smtClean="0"/>
              <a:t> graders.</a:t>
            </a:r>
            <a:endParaRPr lang="en-US" dirty="0" smtClean="0"/>
          </a:p>
        </p:txBody>
      </p:sp>
      <p:sp>
        <p:nvSpPr>
          <p:cNvPr id="28676" name="Slide Number Placeholder 3"/>
          <p:cNvSpPr>
            <a:spLocks noGrp="1"/>
          </p:cNvSpPr>
          <p:nvPr>
            <p:ph type="sldNum" sz="quarter" idx="5"/>
          </p:nvPr>
        </p:nvSpPr>
        <p:spPr bwMode="auto">
          <a:noFill/>
          <a:ln>
            <a:miter lim="800000"/>
            <a:headEnd/>
            <a:tailEnd/>
          </a:ln>
        </p:spPr>
        <p:txBody>
          <a:bodyPr/>
          <a:lstStyle/>
          <a:p>
            <a:fld id="{B30E27BA-537B-41F0-8A7B-CA8EA28408DA}" type="slidenum">
              <a:rPr lang="en-US"/>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a:lstStyle/>
          <a:p>
            <a:pPr eaLnBrk="1" hangingPunct="1"/>
            <a:r>
              <a:rPr lang="en-US" dirty="0" smtClean="0"/>
              <a:t>Audio: Only </a:t>
            </a:r>
            <a:r>
              <a:rPr lang="en-US" sz="1200" dirty="0" smtClean="0">
                <a:solidFill>
                  <a:srgbClr val="000000"/>
                </a:solidFill>
              </a:rPr>
              <a:t>2% of 4-5</a:t>
            </a:r>
            <a:r>
              <a:rPr lang="en-US" sz="1200" baseline="30000" dirty="0" smtClean="0">
                <a:solidFill>
                  <a:srgbClr val="000000"/>
                </a:solidFill>
              </a:rPr>
              <a:t>th</a:t>
            </a:r>
            <a:r>
              <a:rPr lang="en-US" sz="1200" dirty="0" smtClean="0">
                <a:solidFill>
                  <a:srgbClr val="000000"/>
                </a:solidFill>
              </a:rPr>
              <a:t> graders students thought the answer was 7.   </a:t>
            </a:r>
            <a:endParaRPr lang="en-US" dirty="0" smtClean="0"/>
          </a:p>
        </p:txBody>
      </p:sp>
      <p:sp>
        <p:nvSpPr>
          <p:cNvPr id="28676" name="Slide Number Placeholder 3"/>
          <p:cNvSpPr>
            <a:spLocks noGrp="1"/>
          </p:cNvSpPr>
          <p:nvPr>
            <p:ph type="sldNum" sz="quarter" idx="5"/>
          </p:nvPr>
        </p:nvSpPr>
        <p:spPr bwMode="auto">
          <a:noFill/>
          <a:ln>
            <a:miter lim="800000"/>
            <a:headEnd/>
            <a:tailEnd/>
          </a:ln>
        </p:spPr>
        <p:txBody>
          <a:bodyPr/>
          <a:lstStyle/>
          <a:p>
            <a:fld id="{B30E27BA-537B-41F0-8A7B-CA8EA28408DA}" type="slidenum">
              <a:rPr lang="en-US"/>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0" lvl="2" defTabSz="931774">
              <a:defRPr/>
            </a:pPr>
            <a:r>
              <a:rPr lang="en-US" dirty="0" smtClean="0">
                <a:cs typeface="+mn-cs"/>
              </a:rPr>
              <a:t>Audio: Take a moment to reflect on this question, “</a:t>
            </a:r>
            <a:r>
              <a:rPr lang="en-US" dirty="0" smtClean="0">
                <a:latin typeface="Calibri" pitchFamily="34" charset="0"/>
              </a:rPr>
              <a:t>What can we learn from the national data about our need to change or make </a:t>
            </a:r>
            <a:r>
              <a:rPr lang="en-US" i="1" dirty="0" smtClean="0">
                <a:latin typeface="Calibri" pitchFamily="34" charset="0"/>
              </a:rPr>
              <a:t>immediate adjustments</a:t>
            </a:r>
            <a:r>
              <a:rPr lang="en-US" dirty="0" smtClean="0">
                <a:latin typeface="Calibri" pitchFamily="34" charset="0"/>
              </a:rPr>
              <a:t> in North Carolina?” </a:t>
            </a:r>
          </a:p>
          <a:p>
            <a:pPr marL="0" lvl="2" defTabSz="931774">
              <a:defRPr/>
            </a:pPr>
            <a:endParaRPr lang="en-US" dirty="0" smtClean="0">
              <a:latin typeface="Calibri" pitchFamily="34" charset="0"/>
            </a:endParaRPr>
          </a:p>
          <a:p>
            <a:pPr marL="0" lvl="2" defTabSz="931774">
              <a:defRPr/>
            </a:pPr>
            <a:r>
              <a:rPr lang="en-US" dirty="0" smtClean="0">
                <a:latin typeface="Calibri" pitchFamily="34" charset="0"/>
              </a:rPr>
              <a:t>[Pause 5-30 seconds? (TOPS: How long should a learner pause?)]</a:t>
            </a:r>
          </a:p>
          <a:p>
            <a:endParaRPr lang="en-US" dirty="0" smtClean="0">
              <a:cs typeface="+mn-cs"/>
            </a:endParaRPr>
          </a:p>
          <a:p>
            <a:pPr eaLnBrk="1" hangingPunct="1">
              <a:defRPr/>
            </a:pPr>
            <a:endParaRPr lang="en-US" dirty="0" smtClean="0">
              <a:cs typeface="+mn-cs"/>
            </a:endParaRPr>
          </a:p>
          <a:p>
            <a:pPr eaLnBrk="1" hangingPunct="1">
              <a:defRPr/>
            </a:pPr>
            <a:r>
              <a:rPr lang="en-US" dirty="0" smtClean="0">
                <a:cs typeface="+mn-cs"/>
              </a:rPr>
              <a:t>Flash:</a:t>
            </a:r>
          </a:p>
          <a:p>
            <a:pPr eaLnBrk="1" hangingPunct="1">
              <a:defRPr/>
            </a:pPr>
            <a:endParaRPr lang="en-US" dirty="0" smtClean="0">
              <a:cs typeface="+mn-cs"/>
            </a:endParaRPr>
          </a:p>
          <a:p>
            <a:pPr eaLnBrk="1" hangingPunct="1">
              <a:defRPr/>
            </a:pPr>
            <a:r>
              <a:rPr lang="en-US" dirty="0" smtClean="0">
                <a:cs typeface="+mn-cs"/>
              </a:rPr>
              <a:t>Web: </a:t>
            </a:r>
          </a:p>
          <a:p>
            <a:pPr eaLnBrk="1" hangingPunct="1">
              <a:defRPr/>
            </a:pPr>
            <a:endParaRPr lang="en-US" dirty="0" smtClean="0">
              <a:cs typeface="+mn-cs"/>
            </a:endParaRPr>
          </a:p>
          <a:p>
            <a:pPr eaLnBrk="1" hangingPunct="1">
              <a:defRPr/>
            </a:pPr>
            <a:endParaRPr lang="en-US" dirty="0">
              <a:cs typeface="+mn-cs"/>
            </a:endParaRPr>
          </a:p>
        </p:txBody>
      </p:sp>
      <p:sp>
        <p:nvSpPr>
          <p:cNvPr id="59395" name="Slide Number Placeholder 3"/>
          <p:cNvSpPr>
            <a:spLocks noGrp="1"/>
          </p:cNvSpPr>
          <p:nvPr>
            <p:ph type="sldNum" sz="quarter" idx="5"/>
          </p:nvPr>
        </p:nvSpPr>
        <p:spPr bwMode="auto">
          <a:noFill/>
          <a:ln>
            <a:miter lim="800000"/>
            <a:headEnd/>
            <a:tailEnd/>
          </a:ln>
        </p:spPr>
        <p:txBody>
          <a:bodyPr/>
          <a:lstStyle/>
          <a:p>
            <a:fld id="{C34F9265-41AF-4673-A287-C3A81B83C6EC}" type="slidenum">
              <a:rPr lang="en-US" smtClean="0">
                <a:latin typeface="Calibri" pitchFamily="34" charset="0"/>
                <a:ea typeface="ＭＳ Ｐゴシック"/>
                <a:cs typeface="ＭＳ Ｐゴシック"/>
              </a:rPr>
              <a:pPr/>
              <a:t>32</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Audio: This is a pause point to reflect. </a:t>
            </a:r>
          </a:p>
          <a:p>
            <a:pPr>
              <a:buNone/>
            </a:pPr>
            <a:r>
              <a:rPr lang="en-US" sz="1400" dirty="0" smtClean="0"/>
              <a:t>Consider the following outlets as ways to reflect on the question:</a:t>
            </a:r>
          </a:p>
          <a:p>
            <a:r>
              <a:rPr lang="en-US" dirty="0" smtClean="0"/>
              <a:t>PLC discussion</a:t>
            </a:r>
          </a:p>
          <a:p>
            <a:r>
              <a:rPr lang="en-US" dirty="0" smtClean="0"/>
              <a:t>Electronic forums/blogs in one school or throughout a school district</a:t>
            </a:r>
          </a:p>
          <a:p>
            <a:r>
              <a:rPr lang="en-US" dirty="0" smtClean="0"/>
              <a:t>Partner sharing</a:t>
            </a:r>
          </a:p>
          <a:p>
            <a:r>
              <a:rPr lang="en-US" dirty="0" smtClean="0"/>
              <a:t>Journal writing (e-journals)</a:t>
            </a:r>
          </a:p>
          <a:p>
            <a:endParaRPr lang="en-US" dirty="0" smtClean="0"/>
          </a:p>
          <a:p>
            <a:endParaRPr lang="en-US" baseline="0" dirty="0" smtClean="0"/>
          </a:p>
          <a:p>
            <a:r>
              <a:rPr lang="en-US" baseline="0" dirty="0" smtClean="0"/>
              <a:t>Flash – Need soft music and an icon (like thought bubble) which represents reflection each time teachers are asked to reflect/respond to questions and/or prompts and the same music, icon, and directions should appear.</a:t>
            </a:r>
            <a:endParaRPr lang="en-US" dirty="0"/>
          </a:p>
        </p:txBody>
      </p:sp>
      <p:sp>
        <p:nvSpPr>
          <p:cNvPr id="4" name="Slide Number Placeholder 3"/>
          <p:cNvSpPr>
            <a:spLocks noGrp="1"/>
          </p:cNvSpPr>
          <p:nvPr>
            <p:ph type="sldNum" sz="quarter" idx="10"/>
          </p:nvPr>
        </p:nvSpPr>
        <p:spPr/>
        <p:txBody>
          <a:bodyPr/>
          <a:lstStyle/>
          <a:p>
            <a:fld id="{97445A2A-3221-4CD5-90E6-AF76BE8F8738}"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defTabSz="931774" eaLnBrk="1" hangingPunct="1">
              <a:defRPr/>
            </a:pPr>
            <a:r>
              <a:rPr lang="en-US" sz="1100" dirty="0" smtClean="0"/>
              <a:t>Audio: North Carolina educators have been at the forefront of educational reform for some time.  Let’s review a part of that starting with the 1980’s.</a:t>
            </a:r>
          </a:p>
          <a:p>
            <a:pPr eaLnBrk="1" hangingPunct="1">
              <a:defRPr/>
            </a:pPr>
            <a:endParaRPr lang="en-US" sz="1100" dirty="0" smtClean="0">
              <a:cs typeface="+mn-cs"/>
            </a:endParaRPr>
          </a:p>
          <a:p>
            <a:pPr eaLnBrk="1" hangingPunct="1">
              <a:defRPr/>
            </a:pPr>
            <a:r>
              <a:rPr lang="en-US" sz="1100" dirty="0" smtClean="0">
                <a:cs typeface="+mn-cs"/>
              </a:rPr>
              <a:t>Flash: Each element of the timeline needs to pop up and then have a quick voiceover description (30 seconds) as well as a pop up that could be clicked and read (call out bubble?).  We want this to be engaging and hold their attention because it’s a bit of a history lesson.</a:t>
            </a:r>
          </a:p>
          <a:p>
            <a:pPr eaLnBrk="1" hangingPunct="1">
              <a:defRPr/>
            </a:pPr>
            <a:endParaRPr lang="en-US" sz="1100" dirty="0" smtClean="0">
              <a:cs typeface="+mn-cs"/>
            </a:endParaRPr>
          </a:p>
          <a:p>
            <a:pPr eaLnBrk="1" hangingPunct="1">
              <a:defRPr/>
            </a:pPr>
            <a:r>
              <a:rPr lang="en-US" sz="1100" dirty="0" smtClean="0">
                <a:cs typeface="+mn-cs"/>
              </a:rPr>
              <a:t>Audio:</a:t>
            </a:r>
          </a:p>
          <a:p>
            <a:pPr eaLnBrk="1" hangingPunct="1">
              <a:defRPr/>
            </a:pPr>
            <a:endParaRPr lang="en-US" sz="1100" dirty="0" smtClean="0">
              <a:cs typeface="+mn-cs"/>
            </a:endParaRPr>
          </a:p>
          <a:p>
            <a:pPr eaLnBrk="1" hangingPunct="1">
              <a:defRPr/>
            </a:pPr>
            <a:r>
              <a:rPr lang="en-US" sz="1100" dirty="0" smtClean="0">
                <a:cs typeface="+mn-cs"/>
              </a:rPr>
              <a:t>1980’s-2000’s: </a:t>
            </a:r>
            <a:r>
              <a:rPr lang="en-US" dirty="0" smtClean="0">
                <a:cs typeface="+mn-cs"/>
              </a:rPr>
              <a:t>The </a:t>
            </a:r>
            <a:r>
              <a:rPr lang="en-US" i="1" dirty="0" smtClean="0">
                <a:cs typeface="+mn-cs"/>
              </a:rPr>
              <a:t>North Carolina Basic Education Program (BEP) </a:t>
            </a:r>
            <a:r>
              <a:rPr lang="en-US" dirty="0" smtClean="0">
                <a:cs typeface="+mn-cs"/>
              </a:rPr>
              <a:t>from the mid-1980’s provided for a balanced curriculum for every child.</a:t>
            </a:r>
            <a:r>
              <a:rPr lang="en-US" i="1" dirty="0" smtClean="0">
                <a:cs typeface="+mn-cs"/>
              </a:rPr>
              <a:t>  </a:t>
            </a:r>
            <a:r>
              <a:rPr lang="en-US" dirty="0" smtClean="0">
                <a:cs typeface="+mn-cs"/>
              </a:rPr>
              <a:t>The federal </a:t>
            </a:r>
            <a:r>
              <a:rPr lang="en-US" i="1" dirty="0" smtClean="0">
                <a:cs typeface="+mn-cs"/>
              </a:rPr>
              <a:t>Elementary and Secondary Education Act reauthorizations, such as the 2002 No Child Left Behind </a:t>
            </a:r>
            <a:r>
              <a:rPr lang="en-US" dirty="0" smtClean="0">
                <a:cs typeface="+mn-cs"/>
              </a:rPr>
              <a:t>legislation, mirrored the emphasis on the core subjects: Arts Education, English Language Arts, Math, Science, Social Studies, and World Languages.</a:t>
            </a:r>
          </a:p>
          <a:p>
            <a:pPr eaLnBrk="1" hangingPunct="1">
              <a:defRPr/>
            </a:pPr>
            <a:endParaRPr lang="en-US" dirty="0" smtClean="0">
              <a:cs typeface="+mn-cs"/>
            </a:endParaRPr>
          </a:p>
          <a:p>
            <a:pPr eaLnBrk="1" hangingPunct="1">
              <a:defRPr/>
            </a:pPr>
            <a:r>
              <a:rPr lang="en-US" dirty="0" smtClean="0">
                <a:cs typeface="+mn-cs"/>
              </a:rPr>
              <a:t>2006: The guiding mission of the North Carolina State Board of Education (SBE) is that every public school</a:t>
            </a:r>
          </a:p>
          <a:p>
            <a:pPr eaLnBrk="1" hangingPunct="1">
              <a:defRPr/>
            </a:pPr>
            <a:r>
              <a:rPr lang="en-US" dirty="0" smtClean="0">
                <a:cs typeface="+mn-cs"/>
              </a:rPr>
              <a:t>student will graduate from high school, globally competitive for work and postsecondary education</a:t>
            </a:r>
          </a:p>
          <a:p>
            <a:pPr eaLnBrk="1" hangingPunct="1">
              <a:defRPr/>
            </a:pPr>
            <a:r>
              <a:rPr lang="en-US" dirty="0" smtClean="0">
                <a:cs typeface="+mn-cs"/>
              </a:rPr>
              <a:t>and prepared for life in the 21st Century.  The first goal states that North Carolina public schools will produce globally competitive students in which “every student excels in rigorous and relevant core curriculum that reflects what students need to know and demonstrate in a global 21st Century environment.</a:t>
            </a:r>
          </a:p>
          <a:p>
            <a:pPr eaLnBrk="1" hangingPunct="1">
              <a:defRPr/>
            </a:pPr>
            <a:endParaRPr lang="en-US" dirty="0" smtClean="0">
              <a:cs typeface="+mn-cs"/>
            </a:endParaRPr>
          </a:p>
          <a:p>
            <a:pPr eaLnBrk="1" hangingPunct="1">
              <a:defRPr/>
            </a:pPr>
            <a:r>
              <a:rPr lang="en-US" dirty="0" smtClean="0">
                <a:cs typeface="+mn-cs"/>
              </a:rPr>
              <a:t>2007: </a:t>
            </a:r>
            <a:r>
              <a:rPr lang="en-US" sz="1100" dirty="0" smtClean="0">
                <a:cs typeface="+mn-cs"/>
              </a:rPr>
              <a:t>The Blue Ribbon Commission presented a report to the State Board that recommended improvements in the current system of testing and accountability and steps toward a next generation of standards, assessments, and accountability for North Carolina’s public schools.  As a result of this report, the State Board of Education crafted the Framework for Change with recommendations to dramatically change the scope of the Standard Course of Study, assessments, and accountability.</a:t>
            </a:r>
          </a:p>
          <a:p>
            <a:pPr eaLnBrk="1" hangingPunct="1">
              <a:defRPr/>
            </a:pPr>
            <a:endParaRPr lang="en-US" sz="1100" dirty="0" smtClean="0">
              <a:cs typeface="+mn-cs"/>
            </a:endParaRPr>
          </a:p>
          <a:p>
            <a:pPr eaLnBrk="1" hangingPunct="1">
              <a:defRPr/>
            </a:pPr>
            <a:r>
              <a:rPr lang="en-US" sz="1100" dirty="0" smtClean="0">
                <a:cs typeface="+mn-cs"/>
              </a:rPr>
              <a:t>2008: </a:t>
            </a:r>
            <a:r>
              <a:rPr lang="en-US" dirty="0" smtClean="0">
                <a:cs typeface="+mn-cs"/>
              </a:rPr>
              <a:t>ACRE, the Accountability and Curriculum Reform Effort, was DPI’s response to the Framework for Change. The goal is to have a 21st century model that identifies what students should know and clearly measures whether students are on track for success after high school. This is a new generation of K-12 school curricula, student assessment, and school accountability.</a:t>
            </a:r>
            <a:endParaRPr lang="en-US" sz="1100" dirty="0" smtClean="0">
              <a:cs typeface="+mn-cs"/>
            </a:endParaRPr>
          </a:p>
        </p:txBody>
      </p:sp>
      <p:sp>
        <p:nvSpPr>
          <p:cNvPr id="55299" name="Slide Number Placeholder 3"/>
          <p:cNvSpPr>
            <a:spLocks noGrp="1"/>
          </p:cNvSpPr>
          <p:nvPr>
            <p:ph type="sldNum" sz="quarter" idx="5"/>
          </p:nvPr>
        </p:nvSpPr>
        <p:spPr bwMode="auto">
          <a:noFill/>
          <a:ln>
            <a:miter lim="800000"/>
            <a:headEnd/>
            <a:tailEnd/>
          </a:ln>
        </p:spPr>
        <p:txBody>
          <a:bodyPr/>
          <a:lstStyle/>
          <a:p>
            <a:fld id="{D18BB9E4-8B4D-4DC5-B012-42B6E17E4C30}" type="slidenum">
              <a:rPr lang="en-US" smtClean="0">
                <a:latin typeface="Calibri" pitchFamily="34" charset="0"/>
                <a:ea typeface="ＭＳ Ｐゴシック"/>
                <a:cs typeface="ＭＳ Ｐゴシック"/>
              </a:rPr>
              <a:pPr/>
              <a:t>34</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0000" lnSpcReduction="20000"/>
          </a:bodyPr>
          <a:lstStyle/>
          <a:p>
            <a:pPr eaLnBrk="1" hangingPunct="1">
              <a:defRPr/>
            </a:pPr>
            <a:r>
              <a:rPr lang="en-US" dirty="0" smtClean="0">
                <a:cs typeface="+mn-cs"/>
              </a:rPr>
              <a:t>Flash: Each element of the timeline needs to pop up and then have a quick voiceover description (30 seconds) as well as a pop up that could be clicked and read.  We want this to be engaging and hold their attention because it’s a bit of a history lesson.</a:t>
            </a:r>
          </a:p>
          <a:p>
            <a:pPr eaLnBrk="1" hangingPunct="1">
              <a:defRPr/>
            </a:pPr>
            <a:endParaRPr lang="en-US" dirty="0" smtClean="0">
              <a:cs typeface="+mn-cs"/>
            </a:endParaRPr>
          </a:p>
          <a:p>
            <a:pPr eaLnBrk="1" hangingPunct="1">
              <a:defRPr/>
            </a:pPr>
            <a:r>
              <a:rPr lang="en-US" dirty="0" smtClean="0">
                <a:cs typeface="+mn-cs"/>
              </a:rPr>
              <a:t>Audio:</a:t>
            </a:r>
          </a:p>
          <a:p>
            <a:pPr eaLnBrk="1" hangingPunct="1">
              <a:defRPr/>
            </a:pPr>
            <a:endParaRPr lang="en-US" dirty="0" smtClean="0">
              <a:cs typeface="+mn-cs"/>
            </a:endParaRPr>
          </a:p>
          <a:p>
            <a:pPr eaLnBrk="1" hangingPunct="1">
              <a:defRPr/>
            </a:pPr>
            <a:r>
              <a:rPr lang="en-US" dirty="0" smtClean="0">
                <a:cs typeface="+mn-cs"/>
              </a:rPr>
              <a:t>2008-2009: In Phase I of ACRE, the Standard Course of Study was revised to create Essential Standards for English Language Arts, Information and Technology Skills, Math, and Science.</a:t>
            </a:r>
          </a:p>
          <a:p>
            <a:pPr eaLnBrk="1" hangingPunct="1">
              <a:defRPr/>
            </a:pPr>
            <a:endParaRPr lang="en-US" dirty="0" smtClean="0">
              <a:cs typeface="+mn-cs"/>
            </a:endParaRPr>
          </a:p>
          <a:p>
            <a:pPr eaLnBrk="1" hangingPunct="1">
              <a:defRPr/>
            </a:pPr>
            <a:r>
              <a:rPr lang="en-US" dirty="0" smtClean="0">
                <a:cs typeface="+mn-cs"/>
              </a:rPr>
              <a:t>2009-2010: In Phase II of ACRE, the Standard Course of Study was revised to create Essential Standards for Arts Education, Guidance, Healthful Living, Social Studies, and World Languages.  Also, the national Common Core work was underway, and North Carolina adopted the Common Core curriculum for English Language Arts and Mathematics.  </a:t>
            </a:r>
          </a:p>
          <a:p>
            <a:pPr eaLnBrk="1" hangingPunct="1">
              <a:defRPr/>
            </a:pPr>
            <a:endParaRPr lang="en-US" dirty="0" smtClean="0">
              <a:cs typeface="+mn-cs"/>
            </a:endParaRPr>
          </a:p>
          <a:p>
            <a:pPr eaLnBrk="1" hangingPunct="1">
              <a:defRPr/>
            </a:pPr>
            <a:r>
              <a:rPr lang="en-US" dirty="0" smtClean="0">
                <a:cs typeface="+mn-cs"/>
              </a:rPr>
              <a:t>2010: North Carolina received Race to the Top funding which encompassed the ACRE work that was ongoing.  North Carolina’s </a:t>
            </a:r>
            <a:r>
              <a:rPr lang="en-US" dirty="0" err="1" smtClean="0">
                <a:cs typeface="+mn-cs"/>
              </a:rPr>
              <a:t>RttT</a:t>
            </a:r>
            <a:r>
              <a:rPr lang="en-US" dirty="0" smtClean="0">
                <a:cs typeface="+mn-cs"/>
              </a:rPr>
              <a:t> plan has four pillars: Teachers &amp; Principals, Standards &amp; Assessments, School Turnaround, Data Systems.  (http://www.ncpublicschools.org/rttt/state/). </a:t>
            </a:r>
          </a:p>
          <a:p>
            <a:pPr eaLnBrk="1" hangingPunct="1">
              <a:defRPr/>
            </a:pPr>
            <a:endParaRPr lang="en-US" dirty="0" smtClean="0">
              <a:cs typeface="+mn-cs"/>
            </a:endParaRPr>
          </a:p>
          <a:p>
            <a:pPr eaLnBrk="1" hangingPunct="1">
              <a:defRPr/>
            </a:pPr>
            <a:r>
              <a:rPr lang="en-US" dirty="0" smtClean="0">
                <a:cs typeface="+mn-cs"/>
              </a:rPr>
              <a:t>2011: North Carolina’s Race to the Top Initiative, Career &amp; College: Ready, Set, Go! supports the work of educators across North Carolina through professional development, technology and new standards and assessments. </a:t>
            </a:r>
            <a:br>
              <a:rPr lang="en-US" dirty="0" smtClean="0">
                <a:cs typeface="+mn-cs"/>
              </a:rPr>
            </a:br>
            <a:endParaRPr lang="en-US" dirty="0" smtClean="0">
              <a:cs typeface="+mn-cs"/>
            </a:endParaRPr>
          </a:p>
          <a:p>
            <a:pPr eaLnBrk="1" hangingPunct="1">
              <a:defRPr/>
            </a:pPr>
            <a:endParaRPr lang="en-US" dirty="0">
              <a:cs typeface="+mn-cs"/>
            </a:endParaRPr>
          </a:p>
        </p:txBody>
      </p:sp>
      <p:sp>
        <p:nvSpPr>
          <p:cNvPr id="57347" name="Slide Number Placeholder 3"/>
          <p:cNvSpPr>
            <a:spLocks noGrp="1"/>
          </p:cNvSpPr>
          <p:nvPr>
            <p:ph type="sldNum" sz="quarter" idx="5"/>
          </p:nvPr>
        </p:nvSpPr>
        <p:spPr bwMode="auto">
          <a:noFill/>
          <a:ln>
            <a:miter lim="800000"/>
            <a:headEnd/>
            <a:tailEnd/>
          </a:ln>
        </p:spPr>
        <p:txBody>
          <a:bodyPr/>
          <a:lstStyle/>
          <a:p>
            <a:fld id="{ACE48F8B-AC40-4878-A918-351DE0C82739}" type="slidenum">
              <a:rPr lang="en-US" smtClean="0">
                <a:latin typeface="Calibri" pitchFamily="34" charset="0"/>
                <a:ea typeface="ＭＳ Ｐゴシック"/>
                <a:cs typeface="ＭＳ Ｐゴシック"/>
              </a:rPr>
              <a:pPr/>
              <a:t>35</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aseline="0" dirty="0" smtClean="0">
                <a:ea typeface="ＭＳ Ｐゴシック"/>
              </a:rPr>
              <a:t>Audio:  Let’s pause for a moment to reflect on what’s just been learned, and give ourselves an intellectual break by switching to a Timeout activity.  Timeouts are placed throughout Module 1 following activities.  They signal that an activity is done, and they serve as a quick mental exercise with all of the acronyms associated with </a:t>
            </a:r>
            <a:r>
              <a:rPr lang="en-US" baseline="0" dirty="0" err="1" smtClean="0">
                <a:ea typeface="ＭＳ Ｐゴシック"/>
              </a:rPr>
              <a:t>RttT</a:t>
            </a:r>
            <a:r>
              <a:rPr lang="en-US" baseline="0" dirty="0" smtClean="0">
                <a:ea typeface="ＭＳ Ｐゴシック"/>
              </a:rPr>
              <a:t>, ACRE, and Career and College: Ready, Set, Go!</a:t>
            </a:r>
            <a:endParaRPr lang="en-US" dirty="0" smtClean="0">
              <a:ea typeface="ＭＳ Ｐゴシック"/>
            </a:endParaRPr>
          </a:p>
          <a:p>
            <a:pPr eaLnBrk="1" hangingPunct="1"/>
            <a:endParaRPr lang="en-US" dirty="0" smtClean="0">
              <a:ea typeface="ＭＳ Ｐゴシック"/>
            </a:endParaRPr>
          </a:p>
          <a:p>
            <a:pPr eaLnBrk="1" hangingPunct="1"/>
            <a:r>
              <a:rPr lang="en-US" dirty="0" smtClean="0">
                <a:ea typeface="ＭＳ Ｐゴシック"/>
              </a:rPr>
              <a:t>Flash: Drag and drop activity.  Users will drag acronym from the acronym bank and drop on the corresponding description.</a:t>
            </a:r>
            <a:r>
              <a:rPr lang="en-US" baseline="0" dirty="0" smtClean="0">
                <a:ea typeface="ＭＳ Ｐゴシック"/>
              </a:rPr>
              <a:t>  </a:t>
            </a:r>
            <a:r>
              <a:rPr lang="en-US" dirty="0" smtClean="0">
                <a:ea typeface="ＭＳ Ｐゴシック"/>
              </a:rPr>
              <a:t>Users can click on an acronym for a pop out with further explanation.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ea typeface="ＭＳ Ｐゴシック"/>
              </a:rPr>
              <a:t>Use</a:t>
            </a:r>
            <a:r>
              <a:rPr lang="en-US" baseline="0" dirty="0" smtClean="0">
                <a:ea typeface="ＭＳ Ｐゴシック"/>
              </a:rPr>
              <a:t> </a:t>
            </a:r>
            <a:r>
              <a:rPr lang="en-US" dirty="0" smtClean="0">
                <a:ea typeface="ＭＳ Ｐゴシック"/>
              </a:rPr>
              <a:t>a symbol (ex. clock) and music (like Jeopardy theme?) that would play for each</a:t>
            </a:r>
            <a:r>
              <a:rPr lang="en-US" baseline="0" dirty="0" smtClean="0">
                <a:ea typeface="ＭＳ Ｐゴシック"/>
              </a:rPr>
              <a:t> of the Timeouts that signal a Pause Point as learners complete the activity.</a:t>
            </a:r>
          </a:p>
          <a:p>
            <a:pPr eaLnBrk="1" hangingPunct="1"/>
            <a:endParaRPr lang="en-US" dirty="0" smtClean="0">
              <a:ea typeface="ＭＳ Ｐゴシック"/>
            </a:endParaRPr>
          </a:p>
          <a:p>
            <a:pPr eaLnBrk="1" hangingPunct="1"/>
            <a:endParaRPr lang="en-US" dirty="0" smtClean="0">
              <a:ea typeface="ＭＳ Ｐゴシック"/>
            </a:endParaRPr>
          </a:p>
          <a:p>
            <a:pPr eaLnBrk="1" hangingPunct="1"/>
            <a:r>
              <a:rPr lang="en-US" dirty="0" smtClean="0">
                <a:ea typeface="ＭＳ Ｐゴシック"/>
              </a:rPr>
              <a:t>Note: For those who do not have access to technology such</a:t>
            </a:r>
            <a:r>
              <a:rPr lang="en-US" baseline="0" dirty="0" smtClean="0">
                <a:ea typeface="ＭＳ Ｐゴシック"/>
              </a:rPr>
              <a:t> as a </a:t>
            </a:r>
            <a:r>
              <a:rPr lang="en-US" baseline="0" dirty="0" err="1" smtClean="0">
                <a:ea typeface="ＭＳ Ｐゴシック"/>
              </a:rPr>
              <a:t>SmartBoard</a:t>
            </a:r>
            <a:r>
              <a:rPr lang="en-US" baseline="0" dirty="0" smtClean="0">
                <a:ea typeface="ＭＳ Ｐゴシック"/>
              </a:rPr>
              <a:t> or cannot do this onscreen, a paper version should be downloadable with dotted lines to cut out uniformly sized pieces.</a:t>
            </a:r>
            <a:endParaRPr lang="en-US" dirty="0" smtClean="0">
              <a:ea typeface="ＭＳ Ｐゴシック"/>
            </a:endParaRPr>
          </a:p>
          <a:p>
            <a:pPr eaLnBrk="1" hangingPunct="1"/>
            <a:endParaRPr lang="en-US" dirty="0" smtClean="0">
              <a:ea typeface="ＭＳ Ｐゴシック"/>
            </a:endParaRP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eaLnBrk="1" hangingPunct="1">
              <a:spcBef>
                <a:spcPct val="0"/>
              </a:spcBef>
            </a:pPr>
            <a:r>
              <a:rPr lang="en-US" sz="1000" dirty="0" smtClean="0">
                <a:ea typeface="ＭＳ Ｐゴシック"/>
              </a:rPr>
              <a:t>Audio</a:t>
            </a:r>
            <a:r>
              <a:rPr lang="en-US" sz="1000" baseline="0" dirty="0" smtClean="0">
                <a:ea typeface="ＭＳ Ｐゴシック"/>
              </a:rPr>
              <a:t>: For the resource you choose to explore, note the key details that will help teachers begin the change process, and questions that remain unanswered. As the new “expect” on this topic, you will be sharing your responses.</a:t>
            </a:r>
            <a:endParaRPr lang="en-US" sz="1000" dirty="0" smtClean="0">
              <a:ea typeface="ＭＳ Ｐゴシック"/>
            </a:endParaRPr>
          </a:p>
          <a:p>
            <a:pPr eaLnBrk="1" hangingPunct="1">
              <a:spcBef>
                <a:spcPct val="0"/>
              </a:spcBef>
            </a:pPr>
            <a:endParaRPr lang="en-US" sz="1000" dirty="0" smtClean="0">
              <a:ea typeface="ＭＳ Ｐゴシック"/>
            </a:endParaRPr>
          </a:p>
          <a:p>
            <a:pPr eaLnBrk="1" hangingPunct="1">
              <a:spcBef>
                <a:spcPct val="0"/>
              </a:spcBef>
            </a:pPr>
            <a:endParaRPr lang="en-US" sz="1000" dirty="0" smtClean="0">
              <a:ea typeface="ＭＳ Ｐゴシック"/>
            </a:endParaRPr>
          </a:p>
          <a:p>
            <a:pPr eaLnBrk="1" hangingPunct="1">
              <a:spcBef>
                <a:spcPct val="0"/>
              </a:spcBef>
            </a:pPr>
            <a:r>
              <a:rPr lang="en-US" sz="1000" dirty="0" smtClean="0">
                <a:ea typeface="ＭＳ Ｐゴシック"/>
              </a:rPr>
              <a:t>Flash:</a:t>
            </a:r>
          </a:p>
          <a:p>
            <a:pPr eaLnBrk="1" hangingPunct="1">
              <a:spcBef>
                <a:spcPct val="0"/>
              </a:spcBef>
            </a:pPr>
            <a:endParaRPr lang="en-US" sz="1000" dirty="0" smtClean="0">
              <a:ea typeface="ＭＳ Ｐゴシック"/>
            </a:endParaRPr>
          </a:p>
          <a:p>
            <a:pPr eaLnBrk="1" hangingPunct="1">
              <a:spcBef>
                <a:spcPct val="0"/>
              </a:spcBef>
            </a:pPr>
            <a:endParaRPr lang="en-US" sz="1000" dirty="0" smtClean="0">
              <a:ea typeface="ＭＳ Ｐゴシック"/>
            </a:endParaRPr>
          </a:p>
          <a:p>
            <a:pPr eaLnBrk="1" hangingPunct="1">
              <a:defRPr/>
            </a:pPr>
            <a:endParaRPr lang="en-US" sz="1000" dirty="0" smtClean="0">
              <a:cs typeface="+mn-cs"/>
            </a:endParaRPr>
          </a:p>
          <a:p>
            <a:pPr eaLnBrk="1" hangingPunct="1">
              <a:defRPr/>
            </a:pPr>
            <a:endParaRPr lang="en-US" sz="1000" dirty="0" smtClean="0">
              <a:cs typeface="+mn-cs"/>
            </a:endParaRPr>
          </a:p>
          <a:p>
            <a:pPr eaLnBrk="1" hangingPunct="1">
              <a:defRPr/>
            </a:pPr>
            <a:endParaRPr lang="en-US" sz="1000" dirty="0" smtClean="0">
              <a:cs typeface="+mn-cs"/>
            </a:endParaRPr>
          </a:p>
        </p:txBody>
      </p:sp>
      <p:sp>
        <p:nvSpPr>
          <p:cNvPr id="80899" name="Slide Number Placeholder 3"/>
          <p:cNvSpPr>
            <a:spLocks noGrp="1"/>
          </p:cNvSpPr>
          <p:nvPr>
            <p:ph type="sldNum" sz="quarter" idx="5"/>
          </p:nvPr>
        </p:nvSpPr>
        <p:spPr bwMode="auto">
          <a:noFill/>
          <a:ln>
            <a:miter lim="800000"/>
            <a:headEnd/>
            <a:tailEnd/>
          </a:ln>
        </p:spPr>
        <p:txBody>
          <a:bodyPr/>
          <a:lstStyle/>
          <a:p>
            <a:fld id="{667B7A2D-C3F4-44F1-8C0D-A7B866DC478A}" type="slidenum">
              <a:rPr lang="en-US" smtClean="0">
                <a:latin typeface="Calibri" pitchFamily="34" charset="0"/>
                <a:ea typeface="ＭＳ Ｐゴシック"/>
                <a:cs typeface="ＭＳ Ｐゴシック"/>
              </a:rPr>
              <a:pPr/>
              <a:t>37</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 Choose one of these links to explore and respond to the Jigsaw Questions as you consider how this information all fits together as part of</a:t>
            </a:r>
            <a:r>
              <a:rPr lang="en-US" baseline="0" dirty="0" smtClean="0">
                <a:ea typeface="ＭＳ Ｐゴシック"/>
              </a:rPr>
              <a:t> Race to the Top.</a:t>
            </a: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 Tracey Greggs will provide visual for us to use so</a:t>
            </a:r>
            <a:r>
              <a:rPr lang="en-US" baseline="0" dirty="0" smtClean="0">
                <a:ea typeface="ＭＳ Ｐゴシック"/>
              </a:rPr>
              <a:t> that </a:t>
            </a:r>
            <a:r>
              <a:rPr lang="en-US" baseline="0" dirty="0" err="1" smtClean="0">
                <a:ea typeface="ＭＳ Ｐゴシック"/>
              </a:rPr>
              <a:t>RttT</a:t>
            </a:r>
            <a:r>
              <a:rPr lang="en-US" baseline="0" dirty="0" smtClean="0">
                <a:ea typeface="ＭＳ Ｐゴシック"/>
              </a:rPr>
              <a:t> is made up of overlapping items.</a:t>
            </a: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pPr marL="524123" indent="-524123" eaLnBrk="1" hangingPunct="1">
              <a:lnSpc>
                <a:spcPct val="90000"/>
              </a:lnSpc>
              <a:defRPr/>
            </a:pPr>
            <a:endParaRPr lang="en-US" dirty="0" smtClean="0">
              <a:cs typeface="+mn-cs"/>
            </a:endParaRPr>
          </a:p>
          <a:p>
            <a:pPr marL="524123" indent="-524123" eaLnBrk="1" hangingPunct="1">
              <a:lnSpc>
                <a:spcPct val="90000"/>
              </a:lnSpc>
              <a:defRPr/>
            </a:pPr>
            <a:r>
              <a:rPr lang="en-US" dirty="0" smtClean="0">
                <a:cs typeface="+mn-cs"/>
              </a:rPr>
              <a:t>Note: The current links are just starting suggestions.  New video footage or additional materials could be used for this activity.</a:t>
            </a:r>
            <a:endParaRPr lang="en-US" sz="1600" dirty="0" smtClean="0">
              <a:cs typeface="+mn-cs"/>
            </a:endParaRPr>
          </a:p>
          <a:p>
            <a:pPr eaLnBrk="1" hangingPunct="1">
              <a:defRPr/>
            </a:pPr>
            <a:endParaRPr lang="en-US" sz="1600" dirty="0" smtClean="0">
              <a:cs typeface="+mn-cs"/>
            </a:endParaRPr>
          </a:p>
          <a:p>
            <a:pPr eaLnBrk="1" hangingPunct="1">
              <a:defRPr/>
            </a:pPr>
            <a:endParaRPr lang="en-US" sz="1600" dirty="0" smtClean="0">
              <a:cs typeface="+mn-cs"/>
            </a:endParaRPr>
          </a:p>
          <a:p>
            <a:r>
              <a:rPr lang="en-US" sz="1600" dirty="0" smtClean="0"/>
              <a:t>Location of the links: Various locations on the NC Public Schools website (www.ncpublicschools.org</a:t>
            </a:r>
            <a:r>
              <a:rPr lang="en-US" sz="1600" baseline="0" dirty="0" smtClean="0"/>
              <a:t>)</a:t>
            </a:r>
          </a:p>
          <a:p>
            <a:r>
              <a:rPr lang="en-US" sz="1600" dirty="0" err="1" smtClean="0"/>
              <a:t>RttT</a:t>
            </a:r>
            <a:r>
              <a:rPr lang="en-US" sz="1600" dirty="0" smtClean="0"/>
              <a:t>: http://www.ncpublicschools.org/rttt/ </a:t>
            </a:r>
          </a:p>
          <a:p>
            <a:r>
              <a:rPr lang="en-US" sz="1600" dirty="0" smtClean="0"/>
              <a:t>SBE</a:t>
            </a:r>
            <a:r>
              <a:rPr lang="en-US" sz="1600" baseline="0" dirty="0" smtClean="0"/>
              <a:t> goals: http://www.ncpublicschools.org/stateboard/about/goals </a:t>
            </a:r>
          </a:p>
          <a:p>
            <a:r>
              <a:rPr lang="en-US" sz="1600" baseline="0" dirty="0" smtClean="0"/>
              <a:t>ACRE work: http://www.ncpublicschools.org/acre/history/ </a:t>
            </a:r>
          </a:p>
          <a:p>
            <a:r>
              <a:rPr lang="en-US" sz="1600" baseline="0" dirty="0" smtClean="0"/>
              <a:t>Essential Standards: http://www.ncpublicschools.org/acre/resources/ (Interview with Dr. Cindy Williamson, now Bennett)</a:t>
            </a:r>
          </a:p>
          <a:p>
            <a:r>
              <a:rPr lang="en-US" sz="1600" baseline="0" dirty="0" smtClean="0"/>
              <a:t>Assessment: http://www.ncpublicschools.org/acre/assessment/ </a:t>
            </a:r>
          </a:p>
          <a:p>
            <a:r>
              <a:rPr lang="en-US" sz="1600" baseline="0" dirty="0" smtClean="0"/>
              <a:t>Accountability Redesign: http://www.ncpublicschools.org/acre/redesign/ </a:t>
            </a:r>
          </a:p>
          <a:p>
            <a:r>
              <a:rPr lang="en-US" sz="1600" baseline="0" dirty="0" smtClean="0"/>
              <a:t>Common Core Standards: http://www.ncpublicschools.org/acre/standards/ and the PDF labeled “June Presentation to SBE on Common Core”</a:t>
            </a:r>
          </a:p>
          <a:p>
            <a:r>
              <a:rPr lang="en-US" sz="1600" baseline="0" dirty="0" smtClean="0"/>
              <a:t>Career &amp; College…: http://www.ncpublicschools.org/readysetgo/ </a:t>
            </a:r>
            <a:endParaRPr lang="en-US" sz="1600" dirty="0" smtClean="0"/>
          </a:p>
          <a:p>
            <a:r>
              <a:rPr lang="en-US" sz="1600" dirty="0" smtClean="0"/>
              <a:t>How many users would access the information:  All who use and/or complete the modules</a:t>
            </a:r>
          </a:p>
          <a:p>
            <a:r>
              <a:rPr lang="en-US" sz="1600" dirty="0" smtClean="0"/>
              <a:t>How the content would be received (PDF, electronic, print, etc.): electronic</a:t>
            </a:r>
          </a:p>
          <a:p>
            <a:r>
              <a:rPr lang="en-US" sz="1600" dirty="0" smtClean="0"/>
              <a:t>The dates the information would be posted: June 3, 2011</a:t>
            </a:r>
          </a:p>
          <a:p>
            <a:r>
              <a:rPr lang="en-US" sz="1600" dirty="0" smtClean="0"/>
              <a:t>The dates the information would be taken down: TBD by TOPS and NCDPI</a:t>
            </a:r>
          </a:p>
          <a:p>
            <a:pPr eaLnBrk="1" hangingPunct="1">
              <a:defRPr/>
            </a:pPr>
            <a:endParaRPr lang="en-US" sz="1600" dirty="0" smtClean="0">
              <a:cs typeface="+mn-cs"/>
            </a:endParaRPr>
          </a:p>
          <a:p>
            <a:pPr eaLnBrk="1" hangingPunct="1">
              <a:defRPr/>
            </a:pPr>
            <a:endParaRPr lang="en-US" dirty="0">
              <a:cs typeface="+mn-cs"/>
            </a:endParaRPr>
          </a:p>
        </p:txBody>
      </p:sp>
      <p:sp>
        <p:nvSpPr>
          <p:cNvPr id="78851" name="Slide Number Placeholder 3"/>
          <p:cNvSpPr>
            <a:spLocks noGrp="1"/>
          </p:cNvSpPr>
          <p:nvPr>
            <p:ph type="sldNum" sz="quarter" idx="5"/>
          </p:nvPr>
        </p:nvSpPr>
        <p:spPr bwMode="auto">
          <a:noFill/>
          <a:ln>
            <a:miter lim="800000"/>
            <a:headEnd/>
            <a:tailEnd/>
          </a:ln>
        </p:spPr>
        <p:txBody>
          <a:bodyPr/>
          <a:lstStyle/>
          <a:p>
            <a:fld id="{327A12BC-B192-4E45-952C-8D036D18EE18}" type="slidenum">
              <a:rPr lang="en-US" smtClean="0">
                <a:latin typeface="Calibri" pitchFamily="34" charset="0"/>
                <a:ea typeface="ＭＳ Ｐゴシック"/>
                <a:cs typeface="ＭＳ Ｐゴシック"/>
              </a:rPr>
              <a:pPr/>
              <a:t>38</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Audio: This is a pause point to reflect. </a:t>
            </a:r>
          </a:p>
          <a:p>
            <a:pPr>
              <a:buNone/>
            </a:pPr>
            <a:r>
              <a:rPr lang="en-US" sz="1400" dirty="0" smtClean="0"/>
              <a:t>Consider the following outlets as ways to reflect on the key details and questions:</a:t>
            </a:r>
          </a:p>
          <a:p>
            <a:r>
              <a:rPr lang="en-US" dirty="0" smtClean="0"/>
              <a:t>PLC discussion</a:t>
            </a:r>
          </a:p>
          <a:p>
            <a:r>
              <a:rPr lang="en-US" dirty="0" smtClean="0"/>
              <a:t>Electronic forums/blogs in one school or throughout a school district</a:t>
            </a:r>
          </a:p>
          <a:p>
            <a:r>
              <a:rPr lang="en-US" dirty="0" smtClean="0"/>
              <a:t>Partner sharing</a:t>
            </a:r>
          </a:p>
          <a:p>
            <a:r>
              <a:rPr lang="en-US" dirty="0" smtClean="0"/>
              <a:t>Journal writing (e-journals)</a:t>
            </a:r>
          </a:p>
          <a:p>
            <a:endParaRPr lang="en-US" dirty="0" smtClean="0"/>
          </a:p>
          <a:p>
            <a:endParaRPr lang="en-US" baseline="0" dirty="0" smtClean="0"/>
          </a:p>
          <a:p>
            <a:r>
              <a:rPr lang="en-US" baseline="0" dirty="0" smtClean="0"/>
              <a:t>Flash – Need soft music and an icon (like thought bubble) which represents reflection each time teachers are asked to reflect/respond to questions and/or prompts and the same music, icon, and directions should appear.</a:t>
            </a:r>
            <a:endParaRPr lang="en-US" dirty="0"/>
          </a:p>
        </p:txBody>
      </p:sp>
      <p:sp>
        <p:nvSpPr>
          <p:cNvPr id="4" name="Slide Number Placeholder 3"/>
          <p:cNvSpPr>
            <a:spLocks noGrp="1"/>
          </p:cNvSpPr>
          <p:nvPr>
            <p:ph type="sldNum" sz="quarter" idx="10"/>
          </p:nvPr>
        </p:nvSpPr>
        <p:spPr/>
        <p:txBody>
          <a:bodyPr/>
          <a:lstStyle/>
          <a:p>
            <a:fld id="{97445A2A-3221-4CD5-90E6-AF76BE8F8738}"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98D5AB-AFF9-41C4-BDB6-C554B75B32E1}" type="slidenum">
              <a:rPr lang="en-US"/>
              <a:pPr/>
              <a:t>4</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r>
              <a:rPr lang="en-US" i="1" dirty="0" smtClean="0"/>
              <a:t>[</a:t>
            </a:r>
            <a:r>
              <a:rPr lang="en-US" i="1" dirty="0"/>
              <a:t>Music to be added here, preferably something appropriate from the turn of the 19</a:t>
            </a:r>
            <a:r>
              <a:rPr lang="en-US" i="1" baseline="30000" dirty="0"/>
              <a:t>th</a:t>
            </a:r>
            <a:r>
              <a:rPr lang="en-US" i="1" dirty="0"/>
              <a:t> century (1890 – 1910)].</a:t>
            </a:r>
          </a:p>
          <a:p>
            <a:endParaRPr lang="en-US" i="1" dirty="0"/>
          </a:p>
          <a:p>
            <a:r>
              <a:rPr lang="en-US" dirty="0" smtClean="0"/>
              <a:t>Audio:  </a:t>
            </a:r>
            <a:r>
              <a:rPr lang="en-US" dirty="0"/>
              <a:t>One hundred years ago, most schools were small like this one</a:t>
            </a:r>
            <a:r>
              <a:rPr lang="en-US" dirty="0" smtClean="0"/>
              <a:t>.</a:t>
            </a:r>
          </a:p>
          <a:p>
            <a:endParaRPr lang="en-US" dirty="0" smtClean="0"/>
          </a:p>
          <a:p>
            <a:pPr defTabSz="931774">
              <a:defRPr/>
            </a:pPr>
            <a:r>
              <a:rPr lang="en-US" dirty="0" smtClean="0"/>
              <a:t>Web: There is a real one-room schoolhouse at Governor </a:t>
            </a:r>
            <a:r>
              <a:rPr lang="en-US" dirty="0" err="1" smtClean="0"/>
              <a:t>Aycock’s</a:t>
            </a:r>
            <a:r>
              <a:rPr lang="en-US" dirty="0" smtClean="0"/>
              <a:t> birthplace, which might be a great photo to use. </a:t>
            </a:r>
          </a:p>
          <a:p>
            <a:endParaRPr lang="en-US" dirty="0"/>
          </a:p>
          <a:p>
            <a:endParaRPr lang="en-US" i="1" dirty="0"/>
          </a:p>
          <a:p>
            <a:endParaRPr lang="en-US" dirty="0" smtClean="0"/>
          </a:p>
          <a:p>
            <a:r>
              <a:rPr lang="en-US" dirty="0" smtClean="0"/>
              <a:t>Location of the photo: Governor </a:t>
            </a:r>
            <a:r>
              <a:rPr lang="en-US" dirty="0" err="1" smtClean="0"/>
              <a:t>Aycock’s</a:t>
            </a:r>
            <a:r>
              <a:rPr lang="en-US" dirty="0" smtClean="0"/>
              <a:t> birthplace (</a:t>
            </a:r>
            <a:r>
              <a:rPr lang="en-US" u="sng" dirty="0" smtClean="0">
                <a:hlinkClick r:id="rId3"/>
              </a:rPr>
              <a:t>http://www.nchistoricsites.org/aycock/opschool.htm</a:t>
            </a:r>
            <a:r>
              <a:rPr lang="en-US" u="sng" dirty="0" smtClean="0"/>
              <a:t>)</a:t>
            </a:r>
            <a:endParaRPr lang="en-US" dirty="0" smtClean="0"/>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smtClean="0"/>
          </a:p>
          <a:p>
            <a:endParaRPr lang="en-US" i="1" dirty="0"/>
          </a:p>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342900" indent="-342900" defTabSz="457200">
              <a:spcBef>
                <a:spcPct val="20000"/>
              </a:spcBef>
            </a:pPr>
            <a:r>
              <a:rPr lang="en-US" dirty="0" smtClean="0">
                <a:cs typeface="+mn-cs"/>
              </a:rPr>
              <a:t> Audio:  </a:t>
            </a:r>
            <a:r>
              <a:rPr lang="en-US" sz="3200" dirty="0" smtClean="0">
                <a:latin typeface="Calibri" pitchFamily="34" charset="0"/>
              </a:rPr>
              <a:t>Read the </a:t>
            </a:r>
            <a:r>
              <a:rPr lang="en-US" sz="3200" dirty="0" err="1" smtClean="0">
                <a:latin typeface="Calibri" pitchFamily="34" charset="0"/>
              </a:rPr>
              <a:t>Leinwand</a:t>
            </a:r>
            <a:r>
              <a:rPr lang="en-US" sz="3200" dirty="0" smtClean="0">
                <a:latin typeface="Calibri" pitchFamily="34" charset="0"/>
              </a:rPr>
              <a:t> article, “Sound Off: Four Teacher-Friendly Postulates for Thriving in a Sea of Change” by downloading it as a PDF.  As you read, consider the question:</a:t>
            </a:r>
            <a:r>
              <a:rPr lang="en-US" sz="3200" baseline="0" dirty="0" smtClean="0">
                <a:latin typeface="Calibri" pitchFamily="34" charset="0"/>
              </a:rPr>
              <a:t> How do we change classroom practice to improve student outcomes?</a:t>
            </a:r>
          </a:p>
          <a:p>
            <a:pPr marL="342900" indent="-342900" defTabSz="457200">
              <a:spcBef>
                <a:spcPct val="20000"/>
              </a:spcBef>
            </a:pPr>
            <a:endParaRPr lang="en-US" sz="3200" baseline="0" dirty="0" smtClean="0">
              <a:latin typeface="Calibri" pitchFamily="34" charset="0"/>
            </a:endParaRPr>
          </a:p>
          <a:p>
            <a:pPr marL="342900" indent="-342900" defTabSz="457200">
              <a:spcBef>
                <a:spcPct val="20000"/>
              </a:spcBef>
            </a:pPr>
            <a:r>
              <a:rPr lang="en-US" sz="3200" baseline="0" dirty="0" smtClean="0">
                <a:latin typeface="Calibri" pitchFamily="34" charset="0"/>
              </a:rPr>
              <a:t>Flash: The instructions on reading should come up first, followed by the question.</a:t>
            </a:r>
            <a:endParaRPr lang="en-US" sz="3200" dirty="0" smtClean="0">
              <a:latin typeface="Calibri" pitchFamily="34" charset="0"/>
            </a:endParaRPr>
          </a:p>
          <a:p>
            <a:pPr eaLnBrk="1" hangingPunct="1">
              <a:defRPr/>
            </a:pPr>
            <a:endParaRPr lang="en-US" sz="1600" dirty="0" smtClean="0">
              <a:cs typeface="+mn-cs"/>
            </a:endParaRPr>
          </a:p>
          <a:p>
            <a:pPr eaLnBrk="1" hangingPunct="1">
              <a:defRPr/>
            </a:pPr>
            <a:endParaRPr lang="en-US" sz="1600" dirty="0" smtClean="0">
              <a:cs typeface="+mn-cs"/>
            </a:endParaRPr>
          </a:p>
          <a:p>
            <a:r>
              <a:rPr lang="en-US" sz="1600" dirty="0" smtClean="0"/>
              <a:t>Location of the article: NCTM journal (The Mathematics Teacher, vol. 100</a:t>
            </a:r>
            <a:r>
              <a:rPr lang="en-US" sz="1600" baseline="0" dirty="0" smtClean="0"/>
              <a:t> no. 9-May 2007) reprint with publication info on the article; Barbara Bissell will forward email from the author granting permission to use</a:t>
            </a:r>
            <a:endParaRPr lang="en-US" sz="1600" dirty="0" smtClean="0"/>
          </a:p>
          <a:p>
            <a:r>
              <a:rPr lang="en-US" sz="1600" dirty="0" smtClean="0"/>
              <a:t>How many users would access the information:  All who use and/or complete the modules</a:t>
            </a:r>
          </a:p>
          <a:p>
            <a:r>
              <a:rPr lang="en-US" sz="1600" dirty="0" smtClean="0"/>
              <a:t>How the content would be received (PDF, electronic, print, etc.): PDF</a:t>
            </a:r>
          </a:p>
          <a:p>
            <a:r>
              <a:rPr lang="en-US" sz="1600" dirty="0" smtClean="0"/>
              <a:t>The dates the information would be posted: June 3, 2011</a:t>
            </a:r>
          </a:p>
          <a:p>
            <a:r>
              <a:rPr lang="en-US" sz="1600" dirty="0" smtClean="0"/>
              <a:t>The dates the information would be taken down: TBD by TOPS and NCDPI</a:t>
            </a:r>
          </a:p>
          <a:p>
            <a:pPr eaLnBrk="1" hangingPunct="1">
              <a:defRPr/>
            </a:pPr>
            <a:endParaRPr lang="en-US" sz="1600" dirty="0" smtClean="0">
              <a:cs typeface="+mn-cs"/>
            </a:endParaRPr>
          </a:p>
          <a:p>
            <a:pPr eaLnBrk="1" hangingPunct="1">
              <a:defRPr/>
            </a:pPr>
            <a:endParaRPr lang="en-US" sz="1600" dirty="0" smtClean="0">
              <a:cs typeface="+mn-cs"/>
            </a:endParaRPr>
          </a:p>
          <a:p>
            <a:pPr eaLnBrk="1" hangingPunct="1">
              <a:defRPr/>
            </a:pPr>
            <a:r>
              <a:rPr lang="en-US" dirty="0" smtClean="0">
                <a:cs typeface="+mn-cs"/>
              </a:rPr>
              <a:t>  </a:t>
            </a:r>
            <a:endParaRPr lang="en-US" sz="1600" dirty="0" smtClean="0">
              <a:cs typeface="+mn-cs"/>
            </a:endParaRPr>
          </a:p>
          <a:p>
            <a:pPr eaLnBrk="1" hangingPunct="1">
              <a:defRPr/>
            </a:pPr>
            <a:endParaRPr lang="en-US" dirty="0">
              <a:cs typeface="+mn-cs"/>
            </a:endParaRPr>
          </a:p>
        </p:txBody>
      </p:sp>
      <p:sp>
        <p:nvSpPr>
          <p:cNvPr id="82947" name="Slide Number Placeholder 3"/>
          <p:cNvSpPr>
            <a:spLocks noGrp="1"/>
          </p:cNvSpPr>
          <p:nvPr>
            <p:ph type="sldNum" sz="quarter" idx="5"/>
          </p:nvPr>
        </p:nvSpPr>
        <p:spPr bwMode="auto">
          <a:noFill/>
          <a:ln>
            <a:miter lim="800000"/>
            <a:headEnd/>
            <a:tailEnd/>
          </a:ln>
        </p:spPr>
        <p:txBody>
          <a:bodyPr/>
          <a:lstStyle/>
          <a:p>
            <a:fld id="{8E8B72FC-AC32-4FFF-AFE6-C140693CA6A0}" type="slidenum">
              <a:rPr lang="en-US" smtClean="0">
                <a:latin typeface="Calibri" pitchFamily="34" charset="0"/>
                <a:ea typeface="ＭＳ Ｐゴシック"/>
                <a:cs typeface="ＭＳ Ｐゴシック"/>
              </a:rPr>
              <a:pPr/>
              <a:t>40</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ea typeface="ＭＳ Ｐゴシック"/>
              </a:rPr>
              <a:t>Audio: Answer these two questions for the</a:t>
            </a:r>
            <a:r>
              <a:rPr lang="en-US" baseline="0" dirty="0" smtClean="0">
                <a:ea typeface="ＭＳ Ｐゴシック"/>
              </a:rPr>
              <a:t> Reflection Point.</a:t>
            </a:r>
            <a:endParaRPr lang="en-US" dirty="0" smtClean="0">
              <a:ea typeface="ＭＳ Ｐゴシック"/>
            </a:endParaRPr>
          </a:p>
          <a:p>
            <a:pPr eaLnBrk="1" hangingPunct="1">
              <a:spcBef>
                <a:spcPct val="0"/>
              </a:spcBef>
            </a:pPr>
            <a:endParaRPr lang="en-US" dirty="0" smtClean="0">
              <a:ea typeface="ＭＳ Ｐゴシック"/>
            </a:endParaRPr>
          </a:p>
          <a:p>
            <a:pPr eaLnBrk="1" hangingPunct="1">
              <a:buFont typeface="Arial" charset="0"/>
              <a:buNone/>
            </a:pPr>
            <a:r>
              <a:rPr lang="en-US" b="1" dirty="0" smtClean="0">
                <a:latin typeface="Arial" charset="0"/>
                <a:ea typeface="ＭＳ Ｐゴシック"/>
                <a:cs typeface="Arial" charset="0"/>
              </a:rPr>
              <a:t>Which of the</a:t>
            </a:r>
            <a:r>
              <a:rPr lang="en-US" b="1" baseline="0" dirty="0" smtClean="0">
                <a:latin typeface="Arial" charset="0"/>
                <a:ea typeface="ＭＳ Ｐゴシック"/>
                <a:cs typeface="Arial" charset="0"/>
              </a:rPr>
              <a:t> four</a:t>
            </a:r>
            <a:r>
              <a:rPr lang="en-US" b="1" dirty="0" smtClean="0">
                <a:latin typeface="Arial" charset="0"/>
                <a:ea typeface="ＭＳ Ｐゴシック"/>
                <a:cs typeface="Arial" charset="0"/>
              </a:rPr>
              <a:t> postulates is the most profound to you and why? </a:t>
            </a:r>
          </a:p>
          <a:p>
            <a:pPr marL="914400" lvl="1" indent="-514350" eaLnBrk="1" hangingPunct="1">
              <a:buFont typeface="Calibri" pitchFamily="34" charset="0"/>
              <a:buAutoNum type="arabicPeriod"/>
            </a:pPr>
            <a:r>
              <a:rPr lang="en-US" sz="2000" dirty="0" smtClean="0">
                <a:latin typeface="Arial" charset="0"/>
                <a:ea typeface="ＭＳ Ｐゴシック"/>
                <a:cs typeface="Arial" charset="0"/>
              </a:rPr>
              <a:t>We are being asked to teach in distinctly different ways from how we were taught.</a:t>
            </a:r>
          </a:p>
          <a:p>
            <a:pPr marL="914400" lvl="1" indent="-514350" eaLnBrk="1" hangingPunct="1">
              <a:buFont typeface="Calibri" pitchFamily="34" charset="0"/>
              <a:buAutoNum type="arabicPeriod"/>
            </a:pPr>
            <a:r>
              <a:rPr lang="en-US" sz="2000" dirty="0" smtClean="0">
                <a:latin typeface="Arial" charset="0"/>
                <a:ea typeface="ＭＳ Ｐゴシック"/>
                <a:cs typeface="Arial" charset="0"/>
              </a:rPr>
              <a:t>The traditional curriculum was designed to meet societal needs that no longer exist.</a:t>
            </a:r>
          </a:p>
          <a:p>
            <a:pPr marL="914400" lvl="1" indent="-514350" eaLnBrk="1" hangingPunct="1">
              <a:buFont typeface="Calibri" pitchFamily="34" charset="0"/>
              <a:buAutoNum type="arabicPeriod"/>
            </a:pPr>
            <a:r>
              <a:rPr lang="en-US" sz="2000" dirty="0" smtClean="0">
                <a:latin typeface="Arial" charset="0"/>
                <a:ea typeface="ＭＳ Ｐゴシック"/>
                <a:cs typeface="Arial" charset="0"/>
              </a:rPr>
              <a:t>It is unreasonable to ask a professional to change much more than 10% a year, but it is unprofessional to change by much less than 10% a year.</a:t>
            </a:r>
          </a:p>
          <a:p>
            <a:pPr marL="914400" lvl="1" indent="-514350" eaLnBrk="1" hangingPunct="1">
              <a:buFont typeface="Calibri" pitchFamily="34" charset="0"/>
              <a:buAutoNum type="arabicPeriod"/>
            </a:pPr>
            <a:r>
              <a:rPr lang="en-US" sz="2000" dirty="0" smtClean="0">
                <a:latin typeface="Arial" charset="0"/>
                <a:ea typeface="ＭＳ Ｐゴシック"/>
                <a:cs typeface="Arial" charset="0"/>
              </a:rPr>
              <a:t>If you don’t feel inadequate, you’re probably not doing the job.</a:t>
            </a:r>
          </a:p>
          <a:p>
            <a:pPr eaLnBrk="1" hangingPunct="1"/>
            <a:endParaRPr lang="en-US" sz="1200" dirty="0" smtClean="0">
              <a:latin typeface="Arial" charset="0"/>
              <a:ea typeface="ＭＳ Ｐゴシック"/>
              <a:cs typeface="Arial" charset="0"/>
            </a:endParaRPr>
          </a:p>
          <a:p>
            <a:pPr eaLnBrk="1" hangingPunct="1">
              <a:buFont typeface="Arial" charset="0"/>
              <a:buNone/>
            </a:pPr>
            <a:r>
              <a:rPr lang="en-US" b="1" dirty="0" smtClean="0">
                <a:latin typeface="Arial" charset="0"/>
                <a:ea typeface="ＭＳ Ｐゴシック"/>
                <a:cs typeface="Arial" charset="0"/>
              </a:rPr>
              <a:t>How will you use this article with your district? </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Flash:</a:t>
            </a:r>
          </a:p>
          <a:p>
            <a:pPr eaLnBrk="1" hangingPunct="1">
              <a:spcBef>
                <a:spcPct val="0"/>
              </a:spcBef>
            </a:pPr>
            <a:endParaRPr lang="en-US" dirty="0" smtClean="0">
              <a:ea typeface="ＭＳ Ｐゴシック"/>
            </a:endParaRPr>
          </a:p>
          <a:p>
            <a:pPr eaLnBrk="1" hangingPunct="1">
              <a:spcBef>
                <a:spcPct val="0"/>
              </a:spcBef>
            </a:pPr>
            <a:endParaRPr lang="en-US" dirty="0" smtClean="0">
              <a:ea typeface="ＭＳ Ｐゴシック"/>
            </a:endParaRPr>
          </a:p>
          <a:p>
            <a:pPr eaLnBrk="1" hangingPunct="1">
              <a:spcBef>
                <a:spcPct val="0"/>
              </a:spcBef>
            </a:pPr>
            <a:r>
              <a:rPr lang="en-US" dirty="0" smtClean="0">
                <a:ea typeface="ＭＳ Ｐゴシック"/>
              </a:rPr>
              <a:t>Web:</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Audio: This is a pause point to reflect. </a:t>
            </a:r>
          </a:p>
          <a:p>
            <a:pPr>
              <a:buNone/>
            </a:pPr>
            <a:r>
              <a:rPr lang="en-US" sz="1400" dirty="0" smtClean="0"/>
              <a:t>Consider the following outlets as ways to reflect on the questions:</a:t>
            </a:r>
          </a:p>
          <a:p>
            <a:r>
              <a:rPr lang="en-US" dirty="0" smtClean="0"/>
              <a:t>PLC discussion</a:t>
            </a:r>
          </a:p>
          <a:p>
            <a:r>
              <a:rPr lang="en-US" dirty="0" smtClean="0"/>
              <a:t>Electronic forums/blogs in one school or throughout a school district</a:t>
            </a:r>
          </a:p>
          <a:p>
            <a:r>
              <a:rPr lang="en-US" dirty="0" smtClean="0"/>
              <a:t>Partner sharing</a:t>
            </a:r>
          </a:p>
          <a:p>
            <a:r>
              <a:rPr lang="en-US" dirty="0" smtClean="0"/>
              <a:t>Journal writing (e-journals)</a:t>
            </a:r>
          </a:p>
          <a:p>
            <a:endParaRPr lang="en-US" dirty="0" smtClean="0"/>
          </a:p>
          <a:p>
            <a:endParaRPr lang="en-US" baseline="0" dirty="0" smtClean="0"/>
          </a:p>
          <a:p>
            <a:r>
              <a:rPr lang="en-US" baseline="0" dirty="0" smtClean="0"/>
              <a:t>Flash – Need soft music and an icon (like thought bubble) which represents reflection each time teachers are asked to reflect/respond to questions and/or prompts and the same music, icon, and directions should appear.</a:t>
            </a:r>
            <a:endParaRPr lang="en-US" dirty="0"/>
          </a:p>
        </p:txBody>
      </p:sp>
      <p:sp>
        <p:nvSpPr>
          <p:cNvPr id="4" name="Slide Number Placeholder 3"/>
          <p:cNvSpPr>
            <a:spLocks noGrp="1"/>
          </p:cNvSpPr>
          <p:nvPr>
            <p:ph type="sldNum" sz="quarter" idx="10"/>
          </p:nvPr>
        </p:nvSpPr>
        <p:spPr/>
        <p:txBody>
          <a:bodyPr/>
          <a:lstStyle/>
          <a:p>
            <a:fld id="{97445A2A-3221-4CD5-90E6-AF76BE8F8738}"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eaLnBrk="1" hangingPunct="1">
              <a:defRPr/>
            </a:pPr>
            <a:r>
              <a:rPr lang="en-US" dirty="0" smtClean="0">
                <a:cs typeface="+mn-cs"/>
              </a:rPr>
              <a:t>[Begin with fireworks since it’s the finale]</a:t>
            </a:r>
          </a:p>
          <a:p>
            <a:pPr eaLnBrk="1" hangingPunct="1">
              <a:defRPr/>
            </a:pPr>
            <a:endParaRPr lang="en-US" dirty="0" smtClean="0">
              <a:cs typeface="+mn-cs"/>
            </a:endParaRPr>
          </a:p>
          <a:p>
            <a:pPr eaLnBrk="1" hangingPunct="1">
              <a:defRPr/>
            </a:pPr>
            <a:r>
              <a:rPr lang="en-US" dirty="0" smtClean="0"/>
              <a:t>Audio: </a:t>
            </a:r>
          </a:p>
          <a:p>
            <a:pPr eaLnBrk="1" hangingPunct="1">
              <a:defRPr/>
            </a:pPr>
            <a:endParaRPr lang="en-US" dirty="0" smtClean="0">
              <a:cs typeface="+mn-cs"/>
            </a:endParaRPr>
          </a:p>
          <a:p>
            <a:pPr eaLnBrk="1" hangingPunct="1">
              <a:defRPr/>
            </a:pPr>
            <a:r>
              <a:rPr lang="en-US" dirty="0" smtClean="0">
                <a:cs typeface="+mn-cs"/>
              </a:rPr>
              <a:t>In the upcoming modules, we will build an understanding of how the national Common Core State Standards and the North Carolina Essential Standards will help support the change process.</a:t>
            </a:r>
          </a:p>
          <a:p>
            <a:pPr eaLnBrk="1" hangingPunct="1">
              <a:defRPr/>
            </a:pPr>
            <a:endParaRPr lang="en-US" dirty="0" smtClean="0">
              <a:cs typeface="+mn-cs"/>
            </a:endParaRPr>
          </a:p>
          <a:p>
            <a:pPr eaLnBrk="1" hangingPunct="1">
              <a:defRPr/>
            </a:pPr>
            <a:r>
              <a:rPr lang="en-US" dirty="0" smtClean="0">
                <a:cs typeface="+mn-cs"/>
              </a:rPr>
              <a:t>Module 2 focuses on attributes of both the Common Core and Essential Standards and includes content-specific components.</a:t>
            </a:r>
          </a:p>
          <a:p>
            <a:pPr eaLnBrk="1" hangingPunct="1">
              <a:defRPr/>
            </a:pPr>
            <a:endParaRPr lang="en-US" dirty="0" smtClean="0">
              <a:cs typeface="+mn-cs"/>
            </a:endParaRPr>
          </a:p>
          <a:p>
            <a:pPr eaLnBrk="1" hangingPunct="1">
              <a:defRPr/>
            </a:pPr>
            <a:r>
              <a:rPr lang="en-US" dirty="0" smtClean="0">
                <a:cs typeface="+mn-cs"/>
              </a:rPr>
              <a:t>Module 3 addresses Revised Bloom’s Taxonomy, which is an update on Bloom’s theories about higher order thinking and the framework for the Essential Standards.</a:t>
            </a:r>
          </a:p>
          <a:p>
            <a:pPr eaLnBrk="1" hangingPunct="1">
              <a:defRPr/>
            </a:pPr>
            <a:endParaRPr lang="en-US" dirty="0" smtClean="0">
              <a:cs typeface="+mn-cs"/>
            </a:endParaRPr>
          </a:p>
          <a:p>
            <a:pPr eaLnBrk="1" hangingPunct="1">
              <a:defRPr/>
            </a:pPr>
            <a:r>
              <a:rPr lang="en-US" dirty="0" smtClean="0">
                <a:cs typeface="+mn-cs"/>
              </a:rPr>
              <a:t>Module 4 is the North Carolina Formative Assessment Learning Community’s Online Network or NC FALCON that contains five modules on formative assessment, which is the foundation for a Comprehensive Balanced Assessment System.</a:t>
            </a:r>
          </a:p>
          <a:p>
            <a:pPr eaLnBrk="1" hangingPunct="1">
              <a:defRPr/>
            </a:pPr>
            <a:endParaRPr lang="en-US" dirty="0" smtClean="0">
              <a:cs typeface="+mn-cs"/>
            </a:endParaRPr>
          </a:p>
          <a:p>
            <a:pPr eaLnBrk="1" hangingPunct="1">
              <a:defRPr/>
            </a:pPr>
            <a:r>
              <a:rPr lang="en-US" dirty="0" smtClean="0">
                <a:cs typeface="+mn-cs"/>
              </a:rPr>
              <a:t>Module 5 answers the question of “Where do we begin with the development of local curriculum based on the Common Core and Essential Standards?”</a:t>
            </a:r>
          </a:p>
          <a:p>
            <a:pPr eaLnBrk="1" hangingPunct="1">
              <a:defRPr/>
            </a:pPr>
            <a:endParaRPr lang="en-US" dirty="0" smtClean="0">
              <a:cs typeface="+mn-cs"/>
            </a:endParaRPr>
          </a:p>
          <a:p>
            <a:pPr eaLnBrk="1" hangingPunct="1">
              <a:defRPr/>
            </a:pPr>
            <a:r>
              <a:rPr lang="en-US" dirty="0" smtClean="0">
                <a:cs typeface="+mn-cs"/>
              </a:rPr>
              <a:t>Within each of these modules, you will make ties into the North</a:t>
            </a:r>
            <a:r>
              <a:rPr lang="en-US" baseline="0" dirty="0" smtClean="0">
                <a:cs typeface="+mn-cs"/>
              </a:rPr>
              <a:t> Carolina</a:t>
            </a:r>
            <a:r>
              <a:rPr lang="en-US" dirty="0" smtClean="0">
                <a:cs typeface="+mn-cs"/>
              </a:rPr>
              <a:t> Professional Teaching Standards, which is the focus of Module 6.</a:t>
            </a:r>
          </a:p>
          <a:p>
            <a:pPr eaLnBrk="1" hangingPunct="1">
              <a:defRPr/>
            </a:pPr>
            <a:endParaRPr lang="en-US" dirty="0" smtClean="0">
              <a:cs typeface="+mn-cs"/>
            </a:endParaRPr>
          </a:p>
          <a:p>
            <a:pPr eaLnBrk="1" hangingPunct="1">
              <a:defRPr/>
            </a:pPr>
            <a:r>
              <a:rPr lang="en-US" dirty="0" smtClean="0">
                <a:cs typeface="+mn-cs"/>
              </a:rPr>
              <a:t>Flash: As each module is described, emphasis should be placed on the title of the module.  For instance, could the title be enlarged and pull out from the list, appear as 3-D, etc.</a:t>
            </a:r>
          </a:p>
          <a:p>
            <a:pPr eaLnBrk="1" hangingPunct="1">
              <a:defRPr/>
            </a:pPr>
            <a:endParaRPr lang="en-US" dirty="0">
              <a:cs typeface="+mn-cs"/>
            </a:endParaRPr>
          </a:p>
        </p:txBody>
      </p:sp>
      <p:sp>
        <p:nvSpPr>
          <p:cNvPr id="90115" name="Slide Number Placeholder 3"/>
          <p:cNvSpPr>
            <a:spLocks noGrp="1"/>
          </p:cNvSpPr>
          <p:nvPr>
            <p:ph type="sldNum" sz="quarter" idx="5"/>
          </p:nvPr>
        </p:nvSpPr>
        <p:spPr bwMode="auto">
          <a:noFill/>
          <a:ln>
            <a:miter lim="800000"/>
            <a:headEnd/>
            <a:tailEnd/>
          </a:ln>
        </p:spPr>
        <p:txBody>
          <a:bodyPr/>
          <a:lstStyle/>
          <a:p>
            <a:fld id="{D4796D6D-E3BF-46B7-A93B-BA42F26C683B}" type="slidenum">
              <a:rPr lang="en-US" smtClean="0">
                <a:latin typeface="Calibri" pitchFamily="34" charset="0"/>
                <a:ea typeface="ＭＳ Ｐゴシック"/>
                <a:cs typeface="ＭＳ Ｐゴシック"/>
              </a:rPr>
              <a:pPr/>
              <a:t>43</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Audio: : We’ve reached the end of Module</a:t>
            </a:r>
            <a:r>
              <a:rPr lang="en-US" sz="1200" baseline="0" dirty="0" smtClean="0"/>
              <a:t> 1, so let’s do a quick self-assessment.  Please read each “I can” and then click on the statement that best matches your current knowledge.</a:t>
            </a:r>
          </a:p>
          <a:p>
            <a:endParaRPr lang="en-US" sz="1200" baseline="0" dirty="0" smtClean="0"/>
          </a:p>
          <a:p>
            <a:pPr eaLnBrk="1" hangingPunct="1">
              <a:buFont typeface="Arial" charset="0"/>
              <a:buNone/>
              <a:defRPr/>
            </a:pPr>
            <a:r>
              <a:rPr lang="en-US" sz="1200" b="1" dirty="0" smtClean="0"/>
              <a:t>I can explain how the Call for Change began in North Carolina.</a:t>
            </a:r>
          </a:p>
          <a:p>
            <a:pPr lvl="1" eaLnBrk="1" hangingPunct="1">
              <a:defRPr/>
            </a:pPr>
            <a:endParaRPr lang="en-US" sz="1200" b="1" dirty="0" smtClean="0"/>
          </a:p>
          <a:p>
            <a:pPr marL="914400" lvl="1" indent="-514350" eaLnBrk="1" hangingPunct="1">
              <a:buFont typeface="+mj-lt"/>
              <a:buAutoNum type="arabicPeriod"/>
              <a:defRPr/>
            </a:pPr>
            <a:r>
              <a:rPr lang="en-US" sz="1200" dirty="0" smtClean="0"/>
              <a:t>I have some ideas but cannot explain them.</a:t>
            </a:r>
          </a:p>
          <a:p>
            <a:pPr marL="914400" lvl="1" indent="-514350" eaLnBrk="1" hangingPunct="1">
              <a:buFont typeface="+mj-lt"/>
              <a:buAutoNum type="arabicPeriod"/>
              <a:defRPr/>
            </a:pPr>
            <a:r>
              <a:rPr lang="en-US" sz="1200" dirty="0" smtClean="0"/>
              <a:t>I know enough about this to be dangerous.</a:t>
            </a:r>
          </a:p>
          <a:p>
            <a:pPr marL="914400" lvl="1" indent="-514350" eaLnBrk="1" hangingPunct="1">
              <a:buFont typeface="+mj-lt"/>
              <a:buAutoNum type="arabicPeriod"/>
              <a:defRPr/>
            </a:pPr>
            <a:r>
              <a:rPr lang="en-US" sz="1200" dirty="0" smtClean="0"/>
              <a:t>I have learned about this and could explain some parts of it to another person.</a:t>
            </a:r>
          </a:p>
          <a:p>
            <a:pPr marL="914400" lvl="1" indent="-514350" eaLnBrk="1" hangingPunct="1">
              <a:buFont typeface="+mj-lt"/>
              <a:buAutoNum type="arabicPeriod"/>
              <a:defRPr/>
            </a:pPr>
            <a:r>
              <a:rPr lang="en-US" sz="1200" dirty="0" smtClean="0"/>
              <a:t>I have a working knowledge of this, and I am moving towards guru status.</a:t>
            </a:r>
          </a:p>
          <a:p>
            <a:endParaRPr lang="en-US" dirty="0" smtClean="0"/>
          </a:p>
          <a:p>
            <a:endParaRPr lang="en-US" dirty="0" smtClean="0"/>
          </a:p>
          <a:p>
            <a:endParaRPr lang="en-US" dirty="0" smtClean="0"/>
          </a:p>
          <a:p>
            <a:r>
              <a:rPr lang="en-US" dirty="0" smtClean="0"/>
              <a:t>Flash:</a:t>
            </a:r>
            <a:r>
              <a:rPr lang="en-US" baseline="0" dirty="0" smtClean="0"/>
              <a:t> The statement chosen should be highlighted for a moment.  Then responses need to be collected in a survey, like the data collected in NC FALCON, so that they can be shared with the educators presenting at the 2011 Regional Summer Institutes.</a:t>
            </a:r>
          </a:p>
          <a:p>
            <a:endParaRPr lang="en-US" baseline="0" dirty="0" smtClean="0"/>
          </a:p>
          <a:p>
            <a:endParaRPr lang="en-US" baseline="0" dirty="0" smtClean="0"/>
          </a:p>
          <a:p>
            <a:pPr defTabSz="931774">
              <a:defRPr/>
            </a:pPr>
            <a:r>
              <a:rPr lang="en-US" dirty="0" smtClean="0"/>
              <a:t>In addition to just collecting the data, there should be some type of recognition (other than a highlighting of the answer). What if there was a suggestion based on the answer chosen? For example, if you choose #1, maybe a page or pop-out appears to tell you that maybe you should either complete the model again or explore some of the websites provided. If #2 is chosen, let participants know that they are on the right track, but maybe they should continue to work, etc.</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bwMode="auto">
          <a:noFill/>
        </p:spPr>
        <p:txBody>
          <a:bodyPr/>
          <a:lstStyle/>
          <a:p>
            <a:pPr defTabSz="931774" eaLnBrk="1" hangingPunct="1">
              <a:defRPr/>
            </a:pPr>
            <a:r>
              <a:rPr lang="en-US" sz="1200" dirty="0" smtClean="0"/>
              <a:t>Audio</a:t>
            </a:r>
            <a:endParaRPr lang="en-US" sz="1200" baseline="0" dirty="0" smtClean="0"/>
          </a:p>
          <a:p>
            <a:pPr defTabSz="931774" eaLnBrk="1" hangingPunct="1">
              <a:defRPr/>
            </a:pPr>
            <a:endParaRPr lang="en-US" sz="1200" baseline="0" dirty="0" smtClean="0"/>
          </a:p>
          <a:p>
            <a:pPr eaLnBrk="1" hangingPunct="1">
              <a:buFont typeface="Arial" charset="0"/>
              <a:buNone/>
              <a:defRPr/>
            </a:pPr>
            <a:r>
              <a:rPr lang="en-US" sz="1200" b="1" dirty="0" smtClean="0"/>
              <a:t>I can summarize why North Carolina chose to participate in the Common Core State Standards movement and create the North Carolina Essential Standards.</a:t>
            </a:r>
          </a:p>
          <a:p>
            <a:pPr lvl="1" eaLnBrk="1" hangingPunct="1">
              <a:defRPr/>
            </a:pPr>
            <a:endParaRPr lang="en-US" sz="1200" b="1" dirty="0" smtClean="0"/>
          </a:p>
          <a:p>
            <a:pPr marL="914400" lvl="1" indent="-514350" eaLnBrk="1" hangingPunct="1">
              <a:buFont typeface="+mj-lt"/>
              <a:buAutoNum type="arabicPeriod"/>
              <a:defRPr/>
            </a:pPr>
            <a:r>
              <a:rPr lang="en-US" sz="1200" dirty="0" smtClean="0"/>
              <a:t>I have heard of these standards but cannot explain them.</a:t>
            </a:r>
          </a:p>
          <a:p>
            <a:pPr marL="914400" lvl="1" indent="-514350" eaLnBrk="1" hangingPunct="1">
              <a:buFont typeface="+mj-lt"/>
              <a:buAutoNum type="arabicPeriod"/>
              <a:defRPr/>
            </a:pPr>
            <a:r>
              <a:rPr lang="en-US" sz="1200" dirty="0" smtClean="0"/>
              <a:t>I know enough about this to be dangerous.</a:t>
            </a:r>
          </a:p>
          <a:p>
            <a:pPr marL="914400" lvl="1" indent="-514350" eaLnBrk="1" hangingPunct="1">
              <a:buFont typeface="+mj-lt"/>
              <a:buAutoNum type="arabicPeriod"/>
              <a:defRPr/>
            </a:pPr>
            <a:r>
              <a:rPr lang="en-US" sz="1200" dirty="0" smtClean="0"/>
              <a:t>I have learned about this and could explain some parts of it to another person.</a:t>
            </a:r>
          </a:p>
          <a:p>
            <a:pPr marL="914400" lvl="1" indent="-514350" eaLnBrk="1" hangingPunct="1">
              <a:buFont typeface="+mj-lt"/>
              <a:buAutoNum type="arabicPeriod"/>
              <a:defRPr/>
            </a:pPr>
            <a:r>
              <a:rPr lang="en-US" sz="1200" dirty="0" smtClean="0"/>
              <a:t>I have a working knowledge of this, and I am moving towards guru status.</a:t>
            </a:r>
          </a:p>
          <a:p>
            <a:pPr defTabSz="931774" eaLnBrk="1" hangingPunct="1">
              <a:defRPr/>
            </a:pPr>
            <a:endParaRPr lang="en-US" sz="1200" dirty="0" smtClean="0"/>
          </a:p>
          <a:p>
            <a:pPr defTabSz="931774" eaLnBrk="1" hangingPunct="1">
              <a:defRPr/>
            </a:pPr>
            <a:endParaRPr lang="en-US" sz="1200" dirty="0" smtClean="0"/>
          </a:p>
          <a:p>
            <a:pPr defTabSz="931774" eaLnBrk="1" hangingPunct="1">
              <a:defRPr/>
            </a:pPr>
            <a:r>
              <a:rPr lang="en-US" sz="1200" dirty="0" smtClean="0"/>
              <a:t>Flash:</a:t>
            </a:r>
            <a:r>
              <a:rPr lang="en-US" sz="1200" baseline="0" dirty="0" smtClean="0"/>
              <a:t> The statement chosen should be highlighted for a moment.  Then responses need to be collected in a survey, like the data collected in NC FALCON, so that they can be shared with the educators presenting at the 2011 Regional Summer Institutes.</a:t>
            </a:r>
            <a:endParaRPr lang="en-US" sz="1200" dirty="0" smtClean="0"/>
          </a:p>
          <a:p>
            <a:pPr eaLnBrk="1" hangingPunct="1"/>
            <a:endParaRPr lang="en-US" dirty="0" smtClean="0">
              <a:ea typeface="ＭＳ Ｐゴシック"/>
            </a:endParaRPr>
          </a:p>
        </p:txBody>
      </p:sp>
      <p:sp>
        <p:nvSpPr>
          <p:cNvPr id="99331" name="Slide Number Placeholder 3"/>
          <p:cNvSpPr>
            <a:spLocks noGrp="1"/>
          </p:cNvSpPr>
          <p:nvPr>
            <p:ph type="sldNum" sz="quarter" idx="5"/>
          </p:nvPr>
        </p:nvSpPr>
        <p:spPr bwMode="auto">
          <a:noFill/>
          <a:ln>
            <a:miter lim="800000"/>
            <a:headEnd/>
            <a:tailEnd/>
          </a:ln>
        </p:spPr>
        <p:txBody>
          <a:bodyPr/>
          <a:lstStyle/>
          <a:p>
            <a:fld id="{84BA3B74-ABD9-4097-8808-552DC61443BA}" type="slidenum">
              <a:rPr lang="en-US" smtClean="0">
                <a:latin typeface="Calibri" pitchFamily="34" charset="0"/>
                <a:ea typeface="ＭＳ Ｐゴシック"/>
                <a:cs typeface="ＭＳ Ｐゴシック"/>
              </a:rPr>
              <a:pPr/>
              <a:t>45</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bwMode="auto">
          <a:noFill/>
        </p:spPr>
        <p:txBody>
          <a:bodyPr/>
          <a:lstStyle/>
          <a:p>
            <a:pPr eaLnBrk="1" hangingPunct="1">
              <a:buFont typeface="Arial" charset="0"/>
              <a:buNone/>
              <a:defRPr/>
            </a:pPr>
            <a:r>
              <a:rPr lang="en-US" dirty="0" smtClean="0"/>
              <a:t>Audio: </a:t>
            </a:r>
          </a:p>
          <a:p>
            <a:pPr eaLnBrk="1" hangingPunct="1">
              <a:buFont typeface="Arial" charset="0"/>
              <a:buNone/>
              <a:defRPr/>
            </a:pPr>
            <a:endParaRPr lang="en-US" sz="1200" b="1" dirty="0" smtClean="0"/>
          </a:p>
          <a:p>
            <a:pPr eaLnBrk="1" hangingPunct="1">
              <a:buFont typeface="Arial" charset="0"/>
              <a:buNone/>
              <a:defRPr/>
            </a:pPr>
            <a:r>
              <a:rPr lang="en-US" sz="1200" b="1" dirty="0" smtClean="0"/>
              <a:t>I can locate and use resources for the implementation of the Common Core and Essential Standards.</a:t>
            </a:r>
          </a:p>
          <a:p>
            <a:pPr lvl="1" eaLnBrk="1" hangingPunct="1">
              <a:defRPr/>
            </a:pPr>
            <a:endParaRPr lang="en-US" sz="1200" b="1" dirty="0" smtClean="0"/>
          </a:p>
          <a:p>
            <a:pPr marL="914400" lvl="1" indent="-514350" eaLnBrk="1" hangingPunct="1">
              <a:buFont typeface="+mj-lt"/>
              <a:buAutoNum type="arabicPeriod"/>
              <a:defRPr/>
            </a:pPr>
            <a:r>
              <a:rPr lang="en-US" sz="1200" dirty="0" smtClean="0"/>
              <a:t>I am aware of the adoption of the Common Core and Essential Standards, but I cannot locate many resources.</a:t>
            </a:r>
          </a:p>
          <a:p>
            <a:pPr marL="914400" lvl="1" indent="-514350" eaLnBrk="1" hangingPunct="1">
              <a:buFont typeface="+mj-lt"/>
              <a:buAutoNum type="arabicPeriod"/>
              <a:defRPr/>
            </a:pPr>
            <a:r>
              <a:rPr lang="en-US" sz="1200" dirty="0" smtClean="0"/>
              <a:t>I saw these one time online but can’t find my way back to them.</a:t>
            </a:r>
          </a:p>
          <a:p>
            <a:pPr marL="914400" lvl="1" indent="-514350" eaLnBrk="1" hangingPunct="1">
              <a:buFont typeface="+mj-lt"/>
              <a:buAutoNum type="arabicPeriod"/>
              <a:defRPr/>
            </a:pPr>
            <a:r>
              <a:rPr lang="en-US" sz="1200" dirty="0" smtClean="0"/>
              <a:t>I have read about these and think I could show someone else where they are located online.</a:t>
            </a:r>
          </a:p>
          <a:p>
            <a:pPr marL="914400" lvl="1" indent="-514350" eaLnBrk="1" hangingPunct="1">
              <a:buFont typeface="+mj-lt"/>
              <a:buAutoNum type="arabicPeriod"/>
              <a:defRPr/>
            </a:pPr>
            <a:r>
              <a:rPr lang="en-US" sz="1200" dirty="0" smtClean="0"/>
              <a:t>I have sites on these topics bookmarked, and I can get there in a few clicks.</a:t>
            </a:r>
          </a:p>
          <a:p>
            <a:pPr defTabSz="931774" eaLnBrk="1" hangingPunct="1">
              <a:defRPr/>
            </a:pPr>
            <a:endParaRPr lang="en-US" sz="1200" dirty="0" smtClean="0"/>
          </a:p>
          <a:p>
            <a:pPr defTabSz="931774" eaLnBrk="1" hangingPunct="1">
              <a:defRPr/>
            </a:pPr>
            <a:r>
              <a:rPr lang="en-US" sz="1200" dirty="0" smtClean="0"/>
              <a:t>Flash:</a:t>
            </a:r>
            <a:r>
              <a:rPr lang="en-US" sz="1200" baseline="0" dirty="0" smtClean="0"/>
              <a:t> The statement chosen should be highlighted for a moment.  Then responses need to be collected in a survey, like the data collected in NC FALCON, so that they can be shared with the educators presenting at the 2011 Regional Summer Institutes.</a:t>
            </a:r>
            <a:endParaRPr lang="en-US" sz="1200" dirty="0" smtClean="0"/>
          </a:p>
          <a:p>
            <a:pPr eaLnBrk="1" hangingPunct="1"/>
            <a:endParaRPr lang="en-US" dirty="0" smtClean="0">
              <a:ea typeface="ＭＳ Ｐゴシック"/>
            </a:endParaRPr>
          </a:p>
        </p:txBody>
      </p:sp>
      <p:sp>
        <p:nvSpPr>
          <p:cNvPr id="101379" name="Slide Number Placeholder 3"/>
          <p:cNvSpPr>
            <a:spLocks noGrp="1"/>
          </p:cNvSpPr>
          <p:nvPr>
            <p:ph type="sldNum" sz="quarter" idx="5"/>
          </p:nvPr>
        </p:nvSpPr>
        <p:spPr bwMode="auto">
          <a:noFill/>
          <a:ln>
            <a:miter lim="800000"/>
            <a:headEnd/>
            <a:tailEnd/>
          </a:ln>
        </p:spPr>
        <p:txBody>
          <a:bodyPr/>
          <a:lstStyle/>
          <a:p>
            <a:fld id="{5568340C-C33A-4D42-B320-F34D4053A7D9}" type="slidenum">
              <a:rPr lang="en-US" smtClean="0">
                <a:latin typeface="Calibri" pitchFamily="34" charset="0"/>
                <a:ea typeface="ＭＳ Ｐゴシック"/>
                <a:cs typeface="ＭＳ Ｐゴシック"/>
              </a:rPr>
              <a:pPr/>
              <a:t>46</a:t>
            </a:fld>
            <a:endParaRPr lang="en-US" smtClean="0">
              <a:latin typeface="Calibri" pitchFamily="34" charset="0"/>
              <a:ea typeface="ＭＳ Ｐゴシック"/>
              <a:cs typeface="ＭＳ Ｐゴシック"/>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a:t>
            </a:r>
          </a:p>
          <a:p>
            <a:endParaRPr lang="en-US" dirty="0" smtClean="0"/>
          </a:p>
          <a:p>
            <a:r>
              <a:rPr lang="en-US" dirty="0" smtClean="0"/>
              <a:t>Here are the next three steps:</a:t>
            </a:r>
          </a:p>
          <a:p>
            <a:endParaRPr lang="en-US" dirty="0" smtClean="0"/>
          </a:p>
          <a:p>
            <a:pPr marL="514350" indent="-514350">
              <a:buFont typeface="+mj-lt"/>
              <a:buAutoNum type="arabicPeriod"/>
            </a:pPr>
            <a:r>
              <a:rPr lang="en-US" sz="1200" dirty="0" smtClean="0"/>
              <a:t>Print out your Module 1 certificate to bring with you to the 2011 Regional Summer Institute.</a:t>
            </a:r>
          </a:p>
          <a:p>
            <a:pPr marL="514350" indent="-514350">
              <a:buFont typeface="+mj-lt"/>
              <a:buAutoNum type="arabicPeriod"/>
            </a:pPr>
            <a:r>
              <a:rPr lang="en-US" sz="1200" dirty="0" smtClean="0"/>
              <a:t>Verify your registration, including dates and accommodations.</a:t>
            </a:r>
            <a:endParaRPr lang="en-US" sz="1100" dirty="0" smtClean="0"/>
          </a:p>
          <a:p>
            <a:pPr marL="514350" indent="-514350">
              <a:buFont typeface="+mj-lt"/>
              <a:buAutoNum type="arabicPeriod"/>
            </a:pPr>
            <a:r>
              <a:rPr lang="en-US" sz="1200" dirty="0" smtClean="0"/>
              <a:t>The other modules will be available this summer, and it would probably be best to wait until after the 2011 Regional Summer Institutes to complete those modules.  </a:t>
            </a:r>
          </a:p>
          <a:p>
            <a:endParaRPr lang="en-US" dirty="0" smtClean="0"/>
          </a:p>
          <a:p>
            <a:r>
              <a:rPr lang="en-US" dirty="0" smtClean="0"/>
              <a:t>See you soon!</a:t>
            </a:r>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a:t>
            </a:r>
            <a:r>
              <a:rPr lang="en-US" baseline="0" dirty="0" smtClean="0"/>
              <a:t>  These are additional drawings for the “Saber Tooth Curriculum” activity.</a:t>
            </a:r>
          </a:p>
          <a:p>
            <a:endParaRPr lang="en-US" baseline="0" dirty="0" smtClean="0"/>
          </a:p>
          <a:p>
            <a:r>
              <a:rPr lang="en-US" dirty="0" smtClean="0"/>
              <a:t>Location of the article/photo/drawing: Created by Myron Carter as the NCDPI Theatre &amp; Visual Arts Consultant</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
        <p:nvSpPr>
          <p:cNvPr id="4" name="Slide Number Placeholder 3"/>
          <p:cNvSpPr>
            <a:spLocks noGrp="1"/>
          </p:cNvSpPr>
          <p:nvPr>
            <p:ph type="sldNum" sz="quarter" idx="10"/>
          </p:nvPr>
        </p:nvSpPr>
        <p:spPr/>
        <p:txBody>
          <a:bodyPr/>
          <a:lstStyle/>
          <a:p>
            <a:pPr>
              <a:defRPr/>
            </a:pPr>
            <a:fld id="{02979B8C-73D7-48AB-BA75-8B0C244DED7B}" type="slidenum">
              <a:rPr lang="en-US" smtClean="0"/>
              <a:pPr>
                <a:defRPr/>
              </a:pPr>
              <a:t>48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3B92E0-CC64-4793-B089-59B76EAC29AD}" type="slidenum">
              <a:rPr lang="en-US"/>
              <a:pPr/>
              <a:t>5</a:t>
            </a:fld>
            <a:endParaRPr lang="en-US"/>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pPr eaLnBrk="1" hangingPunct="1">
              <a:spcBef>
                <a:spcPct val="0"/>
              </a:spcBef>
            </a:pPr>
            <a:r>
              <a:rPr lang="en-US" i="1" dirty="0" smtClean="0"/>
              <a:t>[Music </a:t>
            </a:r>
            <a:r>
              <a:rPr lang="en-US" i="1" dirty="0"/>
              <a:t>continues from the first slide … but no more than 30 seconds]</a:t>
            </a:r>
          </a:p>
          <a:p>
            <a:endParaRPr lang="en-US" i="1" dirty="0"/>
          </a:p>
          <a:p>
            <a:r>
              <a:rPr lang="en-US" dirty="0" smtClean="0"/>
              <a:t>Audio:  </a:t>
            </a:r>
            <a:r>
              <a:rPr lang="en-US" dirty="0"/>
              <a:t>One teacher usually taught the basics of reading, writing, and ‘</a:t>
            </a:r>
            <a:r>
              <a:rPr lang="en-US" dirty="0" err="1"/>
              <a:t>rithmetic</a:t>
            </a:r>
            <a:r>
              <a:rPr lang="en-US" dirty="0"/>
              <a:t>, but included other </a:t>
            </a:r>
            <a:r>
              <a:rPr lang="en-US" dirty="0" err="1"/>
              <a:t>subjets</a:t>
            </a:r>
            <a:r>
              <a:rPr lang="en-US" dirty="0"/>
              <a:t> such as spelling, history, and geography.  Writing may have been called penmanship.</a:t>
            </a:r>
          </a:p>
          <a:p>
            <a:endParaRPr lang="en-US" dirty="0"/>
          </a:p>
          <a:p>
            <a:endParaRPr lang="en-US" dirty="0"/>
          </a:p>
          <a:p>
            <a:r>
              <a:rPr lang="en-US" dirty="0" smtClean="0"/>
              <a:t>Location of the photo: TBD by TOPS (stock photos of the inside of a 1-room schoolhouse with teacher and students)</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0A6442-3AFA-46E4-9262-DD01C9CF7786}" type="slidenum">
              <a:rPr lang="en-US"/>
              <a:pPr/>
              <a:t>6</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normAutofit lnSpcReduction="10000"/>
          </a:bodyPr>
          <a:lstStyle/>
          <a:p>
            <a:r>
              <a:rPr lang="en-US" i="1" dirty="0"/>
              <a:t>[Music from about 1920-1930]</a:t>
            </a:r>
          </a:p>
          <a:p>
            <a:endParaRPr lang="en-US" i="1" dirty="0"/>
          </a:p>
          <a:p>
            <a:r>
              <a:rPr lang="en-US" dirty="0" smtClean="0"/>
              <a:t>Audio: </a:t>
            </a:r>
          </a:p>
          <a:p>
            <a:endParaRPr lang="en-US" dirty="0" smtClean="0"/>
          </a:p>
          <a:p>
            <a:r>
              <a:rPr lang="en-US" dirty="0" smtClean="0"/>
              <a:t>By </a:t>
            </a:r>
            <a:r>
              <a:rPr lang="en-US" dirty="0"/>
              <a:t>the 1930s and 1940s, some schools were larger and had more than one teacher and several classrooms. Typical subjects included: math, English or spelling, art, music, civics and geography and sometimes sewing for the girls. </a:t>
            </a:r>
          </a:p>
          <a:p>
            <a:endParaRPr lang="en-US" dirty="0"/>
          </a:p>
          <a:p>
            <a:r>
              <a:rPr lang="en-US" dirty="0"/>
              <a:t>By the 1950s and 1960s, elementary schools also included science and </a:t>
            </a:r>
            <a:r>
              <a:rPr lang="en-US" dirty="0" smtClean="0"/>
              <a:t>world languages, mos</a:t>
            </a:r>
            <a:r>
              <a:rPr lang="en-US" baseline="0" dirty="0" smtClean="0"/>
              <a:t>t typically </a:t>
            </a:r>
            <a:r>
              <a:rPr lang="en-US" dirty="0" smtClean="0"/>
              <a:t>Spanish</a:t>
            </a:r>
            <a:r>
              <a:rPr lang="en-US" baseline="0" dirty="0" smtClean="0"/>
              <a:t> or French</a:t>
            </a:r>
            <a:r>
              <a:rPr lang="en-US" dirty="0" smtClean="0"/>
              <a:t>.  </a:t>
            </a:r>
            <a:r>
              <a:rPr lang="en-US" dirty="0"/>
              <a:t>High Schools, which were often housed in the same building, </a:t>
            </a:r>
            <a:r>
              <a:rPr lang="en-US" dirty="0" smtClean="0"/>
              <a:t>and also </a:t>
            </a:r>
            <a:r>
              <a:rPr lang="en-US" dirty="0"/>
              <a:t>added more subjects. </a:t>
            </a:r>
          </a:p>
          <a:p>
            <a:endParaRPr lang="en-US" dirty="0"/>
          </a:p>
          <a:p>
            <a:r>
              <a:rPr lang="en-US" dirty="0" smtClean="0"/>
              <a:t>Location of the photo: TBD by TOPS (stock photos of a NC school built in this era)</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3D7ACB-1D83-42F5-A154-1F0B7FFD08A3}" type="slidenum">
              <a:rPr lang="en-US"/>
              <a:pPr/>
              <a:t>7</a:t>
            </a:fld>
            <a:endParaRPr lang="en-US"/>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r>
              <a:rPr lang="en-US" i="1" dirty="0"/>
              <a:t>[Music from 1945-1969]</a:t>
            </a:r>
          </a:p>
          <a:p>
            <a:endParaRPr lang="en-US" i="1" dirty="0"/>
          </a:p>
          <a:p>
            <a:r>
              <a:rPr lang="en-US" dirty="0" smtClean="0"/>
              <a:t>Audio:</a:t>
            </a:r>
          </a:p>
          <a:p>
            <a:r>
              <a:rPr lang="en-US" dirty="0" smtClean="0"/>
              <a:t>By </a:t>
            </a:r>
            <a:r>
              <a:rPr lang="en-US" dirty="0"/>
              <a:t>the 1960s, subjects in high school included the basics but also included such curriculum areas as business education, trades and industrial education, agricultural courses in rural areas, a choice of various </a:t>
            </a:r>
            <a:r>
              <a:rPr lang="en-US" dirty="0" smtClean="0"/>
              <a:t>world </a:t>
            </a:r>
            <a:r>
              <a:rPr lang="en-US" dirty="0"/>
              <a:t>languages, the arts, and other </a:t>
            </a:r>
            <a:r>
              <a:rPr lang="en-US" dirty="0" smtClean="0"/>
              <a:t>electives.</a:t>
            </a:r>
          </a:p>
          <a:p>
            <a:endParaRPr lang="en-US" dirty="0" smtClean="0"/>
          </a:p>
          <a:p>
            <a:r>
              <a:rPr lang="en-US" dirty="0" smtClean="0"/>
              <a:t>Location of the photo: TBD by TOPS (stock photo of a NC high school from this era)</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B09360-4A72-48E3-90BF-49A958F8B462}" type="slidenum">
              <a:rPr lang="en-US"/>
              <a:pPr/>
              <a:t>8</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r>
              <a:rPr lang="en-US" i="1" dirty="0"/>
              <a:t>[Music from the 1980s]</a:t>
            </a:r>
          </a:p>
          <a:p>
            <a:endParaRPr lang="en-US" i="1" dirty="0"/>
          </a:p>
          <a:p>
            <a:r>
              <a:rPr lang="en-US" dirty="0" smtClean="0"/>
              <a:t>Audio:</a:t>
            </a:r>
          </a:p>
          <a:p>
            <a:r>
              <a:rPr lang="en-US" dirty="0" smtClean="0"/>
              <a:t>By </a:t>
            </a:r>
            <a:r>
              <a:rPr lang="en-US" dirty="0"/>
              <a:t>the 1980s and 1990s, more technology was incorporated into the curriculum but was still limited to basic computer skills.  The architecture of the schools reflected a more modern approach to education. </a:t>
            </a:r>
            <a:endParaRPr lang="en-US" dirty="0" smtClean="0"/>
          </a:p>
          <a:p>
            <a:endParaRPr lang="en-US" dirty="0" smtClean="0"/>
          </a:p>
          <a:p>
            <a:r>
              <a:rPr lang="en-US" dirty="0" smtClean="0"/>
              <a:t>Location of the photo: TBD by TOPS (stock photo of a NC school from this era)</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C5C33F-4062-4C44-AC49-B12B7815D465}" type="slidenum">
              <a:rPr lang="en-US"/>
              <a:pPr/>
              <a:t>9</a:t>
            </a:fld>
            <a:endParaRPr lang="en-US"/>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r>
              <a:rPr lang="en-US" i="1" dirty="0"/>
              <a:t>[Contemporary pop music]</a:t>
            </a:r>
          </a:p>
          <a:p>
            <a:endParaRPr lang="en-US" i="1" dirty="0"/>
          </a:p>
          <a:p>
            <a:r>
              <a:rPr lang="en-US" dirty="0" smtClean="0"/>
              <a:t>Audio:</a:t>
            </a:r>
          </a:p>
          <a:p>
            <a:r>
              <a:rPr lang="en-US" dirty="0" smtClean="0"/>
              <a:t>What </a:t>
            </a:r>
            <a:r>
              <a:rPr lang="en-US" dirty="0"/>
              <a:t>will the future hold for education?  Some of the same subjects are being taught—reading, writing, and ‘</a:t>
            </a:r>
            <a:r>
              <a:rPr lang="en-US" dirty="0" err="1"/>
              <a:t>rithmetic</a:t>
            </a:r>
            <a:r>
              <a:rPr lang="en-US" dirty="0"/>
              <a:t>—but more and more courses are being taught using modern technology such as virtual online courses and through the </a:t>
            </a:r>
            <a:r>
              <a:rPr lang="en-US" dirty="0" smtClean="0"/>
              <a:t>education </a:t>
            </a:r>
            <a:r>
              <a:rPr lang="en-US" dirty="0"/>
              <a:t>cloud.  Electronic devices such as </a:t>
            </a:r>
            <a:r>
              <a:rPr lang="en-US" dirty="0" err="1"/>
              <a:t>iPads</a:t>
            </a:r>
            <a:r>
              <a:rPr lang="en-US" dirty="0"/>
              <a:t>, cell phones, </a:t>
            </a:r>
            <a:r>
              <a:rPr lang="en-US" dirty="0" err="1"/>
              <a:t>SmartBoards</a:t>
            </a:r>
            <a:r>
              <a:rPr lang="en-US" dirty="0"/>
              <a:t>, </a:t>
            </a:r>
            <a:r>
              <a:rPr lang="en-US" dirty="0" smtClean="0"/>
              <a:t>and laptops </a:t>
            </a:r>
            <a:r>
              <a:rPr lang="en-US" dirty="0"/>
              <a:t>are being used </a:t>
            </a:r>
            <a:r>
              <a:rPr lang="en-US" dirty="0" smtClean="0"/>
              <a:t>in </a:t>
            </a:r>
            <a:r>
              <a:rPr lang="en-US" dirty="0"/>
              <a:t>the classroom more frequently</a:t>
            </a:r>
            <a:r>
              <a:rPr lang="en-US" dirty="0" smtClean="0"/>
              <a:t>.</a:t>
            </a:r>
          </a:p>
          <a:p>
            <a:endParaRPr lang="en-US" dirty="0" smtClean="0"/>
          </a:p>
          <a:p>
            <a:r>
              <a:rPr lang="en-US" dirty="0" smtClean="0"/>
              <a:t>Location of </a:t>
            </a:r>
            <a:r>
              <a:rPr lang="en-US" smtClean="0"/>
              <a:t>the graphic: </a:t>
            </a:r>
            <a:r>
              <a:rPr lang="en-US" dirty="0" smtClean="0"/>
              <a:t>Created by Myron Carter as the NCDPI Theatre &amp; Visual Arts Consultant</a:t>
            </a:r>
          </a:p>
          <a:p>
            <a:r>
              <a:rPr lang="en-US" dirty="0" smtClean="0"/>
              <a:t>How many users would access the information:  All who use and/or complete the modules</a:t>
            </a:r>
          </a:p>
          <a:p>
            <a:r>
              <a:rPr lang="en-US" dirty="0" smtClean="0"/>
              <a:t>How the content would be received (PDF, electronic, print, etc.): electronic</a:t>
            </a:r>
          </a:p>
          <a:p>
            <a:r>
              <a:rPr lang="en-US" dirty="0" smtClean="0"/>
              <a:t>The dates the information would be posted: June 3, 2011</a:t>
            </a:r>
          </a:p>
          <a:p>
            <a:r>
              <a:rPr lang="en-US" dirty="0" smtClean="0"/>
              <a:t>The dates the information would be taken down: TBD by TOPS and NCDPI</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Slide Number Placeholder 5"/>
          <p:cNvSpPr>
            <a:spLocks noGrp="1"/>
          </p:cNvSpPr>
          <p:nvPr userDrawn="1">
            <p:ph type="sldNum" sz="quarter" idx="10"/>
          </p:nvPr>
        </p:nvSpPr>
        <p:spPr/>
        <p:txBody>
          <a:bodyPr/>
          <a:lstStyle>
            <a:lvl1pPr>
              <a:defRPr/>
            </a:lvl1pPr>
          </a:lstStyle>
          <a:p>
            <a:pPr>
              <a:defRPr/>
            </a:pPr>
            <a:fld id="{0F0E8417-9709-4491-A4CB-B6C486E28E05}" type="datetime1">
              <a:rPr lang="en-US"/>
              <a:pPr>
                <a:defRPr/>
              </a:pPr>
              <a:t>3/25/2011</a:t>
            </a:fld>
            <a:r>
              <a:rPr lang="en-US"/>
              <a:t>  •  page </a:t>
            </a:r>
            <a:fld id="{644EDD90-00A2-4BCC-AD57-84654259D78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userDrawn="1">
            <p:ph type="sldNum" sz="quarter" idx="10"/>
          </p:nvPr>
        </p:nvSpPr>
        <p:spPr/>
        <p:txBody>
          <a:bodyPr/>
          <a:lstStyle>
            <a:lvl1pPr>
              <a:defRPr/>
            </a:lvl1pPr>
          </a:lstStyle>
          <a:p>
            <a:pPr>
              <a:defRPr/>
            </a:pPr>
            <a:fld id="{0F0E8417-9709-4491-A4CB-B6C486E28E05}" type="datetime1">
              <a:rPr lang="en-US"/>
              <a:pPr>
                <a:defRPr/>
              </a:pPr>
              <a:t>3/25/2011</a:t>
            </a:fld>
            <a:r>
              <a:rPr lang="en-US"/>
              <a:t>  •  page </a:t>
            </a:r>
            <a:fld id="{A0B58D94-0D96-4AF1-84C9-21444CAD946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userDrawn="1">
            <p:ph type="sldNum" sz="quarter" idx="10"/>
          </p:nvPr>
        </p:nvSpPr>
        <p:spPr/>
        <p:txBody>
          <a:bodyPr/>
          <a:lstStyle>
            <a:lvl1pPr>
              <a:defRPr/>
            </a:lvl1pPr>
          </a:lstStyle>
          <a:p>
            <a:pPr>
              <a:defRPr/>
            </a:pPr>
            <a:fld id="{0F0E8417-9709-4491-A4CB-B6C486E28E05}" type="datetime1">
              <a:rPr lang="en-US"/>
              <a:pPr>
                <a:defRPr/>
              </a:pPr>
              <a:t>3/25/2011</a:t>
            </a:fld>
            <a:r>
              <a:rPr lang="en-US"/>
              <a:t>  •  page </a:t>
            </a:r>
            <a:fld id="{C13077D8-4340-47C3-B9BD-DF059D65AB6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userDrawn="1">
            <p:ph type="sldNum" sz="quarter" idx="10"/>
          </p:nvPr>
        </p:nvSpPr>
        <p:spPr/>
        <p:txBody>
          <a:bodyPr/>
          <a:lstStyle>
            <a:lvl1pPr>
              <a:defRPr/>
            </a:lvl1pPr>
          </a:lstStyle>
          <a:p>
            <a:pPr>
              <a:defRPr/>
            </a:pPr>
            <a:fld id="{0F0E8417-9709-4491-A4CB-B6C486E28E05}" type="datetime1">
              <a:rPr lang="en-US"/>
              <a:pPr>
                <a:defRPr/>
              </a:pPr>
              <a:t>3/25/2011</a:t>
            </a:fld>
            <a:r>
              <a:rPr lang="en-US"/>
              <a:t>  •  page </a:t>
            </a:r>
            <a:fld id="{42E3D2BF-0709-4784-B9F4-A7E96308D7D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ea typeface="ＭＳ Ｐゴシック" charset="-128"/>
                <a:cs typeface="+mn-cs"/>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ea typeface="ＭＳ Ｐゴシック" charset="-128"/>
                <a:cs typeface="+mn-cs"/>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02FD4D43-7551-4696-9778-C772D31932A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ea typeface="ＭＳ Ｐゴシック" charset="-128"/>
                <a:cs typeface="+mn-cs"/>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ea typeface="ＭＳ Ｐゴシック" charset="-128"/>
                <a:cs typeface="+mn-cs"/>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7A6875A5-C104-4765-A90B-913AA5C00CB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OverObj" preserve="1">
  <p:cSld name="1_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lstStyle/>
          <a:p>
            <a:r>
              <a:rPr lang="en-US"/>
              <a:t>Click to edit Master title style</a:t>
            </a:r>
          </a:p>
        </p:txBody>
      </p:sp>
      <p:sp>
        <p:nvSpPr>
          <p:cNvPr id="3" name="Text Placeholder 2"/>
          <p:cNvSpPr>
            <a:spLocks noGrp="1"/>
          </p:cNvSpPr>
          <p:nvPr>
            <p:ph type="body" sz="half" idx="1"/>
          </p:nvPr>
        </p:nvSpPr>
        <p:spPr>
          <a:xfrm>
            <a:off x="457200" y="1524000"/>
            <a:ext cx="8229600" cy="205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 y="3733800"/>
            <a:ext cx="8229600" cy="205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a:xfrm>
            <a:off x="6934200" y="6354763"/>
            <a:ext cx="1905000" cy="365125"/>
          </a:xfrm>
        </p:spPr>
        <p:txBody>
          <a:bodyPr/>
          <a:lstStyle>
            <a:lvl1pPr>
              <a:defRPr/>
            </a:lvl1pPr>
          </a:lstStyle>
          <a:p>
            <a:pPr>
              <a:defRPr/>
            </a:pPr>
            <a:fld id="{0F0E8417-9709-4491-A4CB-B6C486E28E05}" type="datetime1">
              <a:rPr lang="en-US"/>
              <a:pPr>
                <a:defRPr/>
              </a:pPr>
              <a:t>3/25/2011</a:t>
            </a:fld>
            <a:r>
              <a:rPr lang="en-US"/>
              <a:t>  •  page </a:t>
            </a:r>
            <a:fld id="{04D3EA8B-4FEF-4285-826D-802498E2C01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457E">
            <a:alpha val="65097"/>
          </a:srgbClr>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9144000" cy="1828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pic>
        <p:nvPicPr>
          <p:cNvPr id="5" name="Picture 2" descr="CareerandCollege_FINAL.png"/>
          <p:cNvPicPr>
            <a:picLocks noChangeAspect="1"/>
          </p:cNvPicPr>
          <p:nvPr userDrawn="1"/>
        </p:nvPicPr>
        <p:blipFill>
          <a:blip r:embed="rId2" cstate="print"/>
          <a:srcRect/>
          <a:stretch>
            <a:fillRect/>
          </a:stretch>
        </p:blipFill>
        <p:spPr bwMode="auto">
          <a:xfrm>
            <a:off x="274638" y="228600"/>
            <a:ext cx="1849437" cy="1379538"/>
          </a:xfrm>
          <a:prstGeom prst="rect">
            <a:avLst/>
          </a:prstGeom>
          <a:noFill/>
          <a:ln w="9525">
            <a:noFill/>
            <a:miter lim="800000"/>
            <a:headEnd/>
            <a:tailEnd/>
          </a:ln>
        </p:spPr>
      </p:pic>
      <p:pic>
        <p:nvPicPr>
          <p:cNvPr id="6" name="Picture 3" descr="ppt_acre_wordheader.png"/>
          <p:cNvPicPr>
            <a:picLocks noChangeAspect="1"/>
          </p:cNvPicPr>
          <p:nvPr userDrawn="1"/>
        </p:nvPicPr>
        <p:blipFill>
          <a:blip r:embed="rId3" cstate="print"/>
          <a:srcRect/>
          <a:stretch>
            <a:fillRect/>
          </a:stretch>
        </p:blipFill>
        <p:spPr bwMode="auto">
          <a:xfrm>
            <a:off x="2362200" y="304800"/>
            <a:ext cx="6553200" cy="1255713"/>
          </a:xfrm>
          <a:prstGeom prst="rect">
            <a:avLst/>
          </a:prstGeom>
          <a:noFill/>
          <a:ln w="9525">
            <a:noFill/>
            <a:miter lim="800000"/>
            <a:headEnd/>
            <a:tailEnd/>
          </a:ln>
        </p:spPr>
      </p:pic>
      <p:cxnSp>
        <p:nvCxnSpPr>
          <p:cNvPr id="7" name="Straight Connector 6"/>
          <p:cNvCxnSpPr>
            <a:cxnSpLocks noChangeShapeType="1"/>
          </p:cNvCxnSpPr>
          <p:nvPr userDrawn="1"/>
        </p:nvCxnSpPr>
        <p:spPr bwMode="auto">
          <a:xfrm>
            <a:off x="2235200" y="152400"/>
            <a:ext cx="0" cy="1447800"/>
          </a:xfrm>
          <a:prstGeom prst="line">
            <a:avLst/>
          </a:prstGeom>
          <a:noFill/>
          <a:ln w="25400">
            <a:solidFill>
              <a:srgbClr val="00457E"/>
            </a:solidFill>
            <a:round/>
            <a:headEnd/>
            <a:tailEnd/>
          </a:ln>
          <a:effectLst>
            <a:outerShdw dist="20000" dir="5400000" rotWithShape="0">
              <a:srgbClr val="808080">
                <a:alpha val="37999"/>
              </a:srgbClr>
            </a:outerShdw>
          </a:effectLst>
        </p:spPr>
      </p:cxnSp>
      <p:sp>
        <p:nvSpPr>
          <p:cNvPr id="8" name="Rectangle 7"/>
          <p:cNvSpPr/>
          <p:nvPr userDrawn="1"/>
        </p:nvSpPr>
        <p:spPr>
          <a:xfrm>
            <a:off x="0" y="1773238"/>
            <a:ext cx="9144000" cy="147637"/>
          </a:xfrm>
          <a:prstGeom prst="rect">
            <a:avLst/>
          </a:prstGeom>
          <a:solidFill>
            <a:srgbClr val="00457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 name="Title 1"/>
          <p:cNvSpPr>
            <a:spLocks noGrp="1"/>
          </p:cNvSpPr>
          <p:nvPr>
            <p:ph type="ctrTitle"/>
          </p:nvPr>
        </p:nvSpPr>
        <p:spPr>
          <a:xfrm>
            <a:off x="304800" y="2130425"/>
            <a:ext cx="8839200" cy="1470025"/>
          </a:xfrm>
          <a:prstGeom prst="rect">
            <a:avLst/>
          </a:prstGeom>
        </p:spPr>
        <p:txBody>
          <a:bodyPr/>
          <a:lstStyle>
            <a:lvl1pPr>
              <a:defRPr b="1">
                <a:solidFill>
                  <a:srgbClr val="FFFFFF"/>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4800600"/>
            <a:ext cx="6400800" cy="1752600"/>
          </a:xfrm>
          <a:prstGeom prst="rect">
            <a:avLst/>
          </a:prstGeom>
        </p:spPr>
        <p:txBody>
          <a:bodyPr/>
          <a:lstStyle>
            <a:lvl1pPr marL="0" indent="0" algn="ctr">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68FB2">
            <a:alpha val="25098"/>
          </a:srgbClr>
        </a:solidFill>
        <a:effectLst/>
      </p:bgPr>
    </p:bg>
    <p:spTree>
      <p:nvGrpSpPr>
        <p:cNvPr id="1" name=""/>
        <p:cNvGrpSpPr/>
        <p:nvPr/>
      </p:nvGrpSpPr>
      <p:grpSpPr>
        <a:xfrm>
          <a:off x="0" y="0"/>
          <a:ext cx="0" cy="0"/>
          <a:chOff x="0" y="0"/>
          <a:chExt cx="0" cy="0"/>
        </a:xfrm>
      </p:grpSpPr>
      <p:sp>
        <p:nvSpPr>
          <p:cNvPr id="8" name="Rectangle 7"/>
          <p:cNvSpPr/>
          <p:nvPr/>
        </p:nvSpPr>
        <p:spPr>
          <a:xfrm>
            <a:off x="0" y="6162675"/>
            <a:ext cx="9144000" cy="6953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027" name="Title Placeholder 1"/>
          <p:cNvSpPr>
            <a:spLocks noGrp="1"/>
          </p:cNvSpPr>
          <p:nvPr>
            <p:ph type="title"/>
          </p:nvPr>
        </p:nvSpPr>
        <p:spPr bwMode="auto">
          <a:xfrm>
            <a:off x="457200" y="457200"/>
            <a:ext cx="8229600" cy="91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524000"/>
            <a:ext cx="82296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29" name="Group 5"/>
          <p:cNvGrpSpPr>
            <a:grpSpLocks/>
          </p:cNvGrpSpPr>
          <p:nvPr/>
        </p:nvGrpSpPr>
        <p:grpSpPr bwMode="auto">
          <a:xfrm>
            <a:off x="228600" y="6202363"/>
            <a:ext cx="4302125" cy="665162"/>
            <a:chOff x="228601" y="6172200"/>
            <a:chExt cx="4302759" cy="664822"/>
          </a:xfrm>
        </p:grpSpPr>
        <p:pic>
          <p:nvPicPr>
            <p:cNvPr id="1032" name="Picture 4" descr="CareerandCollege_FINAL.png"/>
            <p:cNvPicPr>
              <a:picLocks noChangeAspect="1"/>
            </p:cNvPicPr>
            <p:nvPr userDrawn="1"/>
          </p:nvPicPr>
          <p:blipFill>
            <a:blip r:embed="rId9" cstate="print"/>
            <a:srcRect/>
            <a:stretch>
              <a:fillRect/>
            </a:stretch>
          </p:blipFill>
          <p:spPr bwMode="auto">
            <a:xfrm>
              <a:off x="228601" y="6247870"/>
              <a:ext cx="693622" cy="517507"/>
            </a:xfrm>
            <a:prstGeom prst="rect">
              <a:avLst/>
            </a:prstGeom>
            <a:noFill/>
            <a:ln w="9525">
              <a:noFill/>
              <a:miter lim="800000"/>
              <a:headEnd/>
              <a:tailEnd/>
            </a:ln>
          </p:spPr>
        </p:pic>
        <p:pic>
          <p:nvPicPr>
            <p:cNvPr id="1033" name="Picture 8" descr="ppt_acre_wordheader.png"/>
            <p:cNvPicPr>
              <a:picLocks noChangeAspect="1"/>
            </p:cNvPicPr>
            <p:nvPr userDrawn="1"/>
          </p:nvPicPr>
          <p:blipFill>
            <a:blip r:embed="rId10" cstate="print"/>
            <a:srcRect/>
            <a:stretch>
              <a:fillRect/>
            </a:stretch>
          </p:blipFill>
          <p:spPr bwMode="auto">
            <a:xfrm>
              <a:off x="1060991" y="6172200"/>
              <a:ext cx="3470369" cy="664822"/>
            </a:xfrm>
            <a:prstGeom prst="rect">
              <a:avLst/>
            </a:prstGeom>
            <a:noFill/>
            <a:ln w="9525">
              <a:noFill/>
              <a:miter lim="800000"/>
              <a:headEnd/>
              <a:tailEnd/>
            </a:ln>
          </p:spPr>
        </p:pic>
        <p:cxnSp>
          <p:nvCxnSpPr>
            <p:cNvPr id="11" name="Straight Connector 10"/>
            <p:cNvCxnSpPr>
              <a:cxnSpLocks noChangeShapeType="1"/>
            </p:cNvCxnSpPr>
            <p:nvPr userDrawn="1"/>
          </p:nvCxnSpPr>
          <p:spPr bwMode="auto">
            <a:xfrm>
              <a:off x="1000240" y="6246774"/>
              <a:ext cx="0" cy="506154"/>
            </a:xfrm>
            <a:prstGeom prst="line">
              <a:avLst/>
            </a:prstGeom>
            <a:noFill/>
            <a:ln w="25400">
              <a:solidFill>
                <a:srgbClr val="00457E"/>
              </a:solidFill>
              <a:round/>
              <a:headEnd/>
              <a:tailEnd/>
            </a:ln>
            <a:effectLst>
              <a:outerShdw dist="20000" dir="5400000" rotWithShape="0">
                <a:srgbClr val="808080">
                  <a:alpha val="37999"/>
                </a:srgbClr>
              </a:outerShdw>
            </a:effectLst>
          </p:spPr>
        </p:cxnSp>
      </p:grpSp>
      <p:sp>
        <p:nvSpPr>
          <p:cNvPr id="15" name="Rectangle 14"/>
          <p:cNvSpPr/>
          <p:nvPr/>
        </p:nvSpPr>
        <p:spPr>
          <a:xfrm>
            <a:off x="-76200" y="6116638"/>
            <a:ext cx="9372600" cy="76200"/>
          </a:xfrm>
          <a:prstGeom prst="rect">
            <a:avLst/>
          </a:prstGeom>
          <a:solidFill>
            <a:srgbClr val="00457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9" name="Slide Number Placeholder 5"/>
          <p:cNvSpPr>
            <a:spLocks noGrp="1"/>
          </p:cNvSpPr>
          <p:nvPr>
            <p:ph type="sldNum" sz="quarter" idx="4"/>
          </p:nvPr>
        </p:nvSpPr>
        <p:spPr>
          <a:xfrm>
            <a:off x="6934200" y="6354763"/>
            <a:ext cx="19050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00457E"/>
                </a:solidFill>
                <a:latin typeface="Calibri" charset="0"/>
                <a:ea typeface="ＭＳ Ｐゴシック" charset="-128"/>
                <a:cs typeface="+mn-cs"/>
              </a:defRPr>
            </a:lvl1pPr>
          </a:lstStyle>
          <a:p>
            <a:pPr>
              <a:defRPr/>
            </a:pPr>
            <a:fld id="{0F0E8417-9709-4491-A4CB-B6C486E28E05}" type="datetime1">
              <a:rPr lang="en-US"/>
              <a:pPr>
                <a:defRPr/>
              </a:pPr>
              <a:t>3/25/2011</a:t>
            </a:fld>
            <a:r>
              <a:rPr lang="en-US"/>
              <a:t>  •  page </a:t>
            </a:r>
            <a:fld id="{D9B3522C-9DDA-4025-B59F-EE7959259C8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5" r:id="rId5"/>
    <p:sldLayoutId id="2147483666" r:id="rId6"/>
    <p:sldLayoutId id="2147483664" r:id="rId7"/>
  </p:sldLayoutIdLst>
  <p:timing>
    <p:tnLst>
      <p:par>
        <p:cTn id="1" dur="indefinite" restart="never" nodeType="tmRoot"/>
      </p:par>
    </p:tnLst>
  </p:timing>
  <p:hf hdr="0"/>
  <p:txStyles>
    <p:titleStyle>
      <a:lvl1pPr algn="ctr" rtl="0" eaLnBrk="0" fontAlgn="base" hangingPunct="0">
        <a:spcBef>
          <a:spcPct val="0"/>
        </a:spcBef>
        <a:spcAft>
          <a:spcPct val="0"/>
        </a:spcAft>
        <a:defRPr sz="4000" b="1" kern="1200">
          <a:solidFill>
            <a:srgbClr val="00457E"/>
          </a:solidFill>
          <a:latin typeface="Arial"/>
          <a:ea typeface="ＭＳ Ｐゴシック" charset="-128"/>
          <a:cs typeface="Arial"/>
        </a:defRPr>
      </a:lvl1pPr>
      <a:lvl2pPr algn="ctr" rtl="0" eaLnBrk="0" fontAlgn="base" hangingPunct="0">
        <a:spcBef>
          <a:spcPct val="0"/>
        </a:spcBef>
        <a:spcAft>
          <a:spcPct val="0"/>
        </a:spcAft>
        <a:defRPr sz="4000" b="1">
          <a:solidFill>
            <a:srgbClr val="00457E"/>
          </a:solidFill>
          <a:latin typeface="Arial" charset="0"/>
          <a:ea typeface="ＭＳ Ｐゴシック" charset="-128"/>
          <a:cs typeface="Arial" charset="0"/>
        </a:defRPr>
      </a:lvl2pPr>
      <a:lvl3pPr algn="ctr" rtl="0" eaLnBrk="0" fontAlgn="base" hangingPunct="0">
        <a:spcBef>
          <a:spcPct val="0"/>
        </a:spcBef>
        <a:spcAft>
          <a:spcPct val="0"/>
        </a:spcAft>
        <a:defRPr sz="4000" b="1">
          <a:solidFill>
            <a:srgbClr val="00457E"/>
          </a:solidFill>
          <a:latin typeface="Arial" charset="0"/>
          <a:ea typeface="ＭＳ Ｐゴシック" charset="-128"/>
          <a:cs typeface="Arial" charset="0"/>
        </a:defRPr>
      </a:lvl3pPr>
      <a:lvl4pPr algn="ctr" rtl="0" eaLnBrk="0" fontAlgn="base" hangingPunct="0">
        <a:spcBef>
          <a:spcPct val="0"/>
        </a:spcBef>
        <a:spcAft>
          <a:spcPct val="0"/>
        </a:spcAft>
        <a:defRPr sz="4000" b="1">
          <a:solidFill>
            <a:srgbClr val="00457E"/>
          </a:solidFill>
          <a:latin typeface="Arial" charset="0"/>
          <a:ea typeface="ＭＳ Ｐゴシック" charset="-128"/>
          <a:cs typeface="Arial" charset="0"/>
        </a:defRPr>
      </a:lvl4pPr>
      <a:lvl5pPr algn="ctr" rtl="0" eaLnBrk="0" fontAlgn="base" hangingPunct="0">
        <a:spcBef>
          <a:spcPct val="0"/>
        </a:spcBef>
        <a:spcAft>
          <a:spcPct val="0"/>
        </a:spcAft>
        <a:defRPr sz="4000" b="1">
          <a:solidFill>
            <a:srgbClr val="00457E"/>
          </a:solidFill>
          <a:latin typeface="Arial" charset="0"/>
          <a:ea typeface="ＭＳ Ｐゴシック" charset="-128"/>
          <a:cs typeface="Arial" charset="0"/>
        </a:defRPr>
      </a:lvl5pPr>
      <a:lvl6pPr marL="457200" algn="ctr" rtl="0" fontAlgn="base">
        <a:spcBef>
          <a:spcPct val="0"/>
        </a:spcBef>
        <a:spcAft>
          <a:spcPct val="0"/>
        </a:spcAft>
        <a:defRPr sz="4000" b="1">
          <a:solidFill>
            <a:srgbClr val="00457E"/>
          </a:solidFill>
          <a:latin typeface="Arial" charset="0"/>
          <a:ea typeface="ＭＳ Ｐゴシック" charset="-128"/>
        </a:defRPr>
      </a:lvl6pPr>
      <a:lvl7pPr marL="914400" algn="ctr" rtl="0" fontAlgn="base">
        <a:spcBef>
          <a:spcPct val="0"/>
        </a:spcBef>
        <a:spcAft>
          <a:spcPct val="0"/>
        </a:spcAft>
        <a:defRPr sz="4000" b="1">
          <a:solidFill>
            <a:srgbClr val="00457E"/>
          </a:solidFill>
          <a:latin typeface="Arial" charset="0"/>
          <a:ea typeface="ＭＳ Ｐゴシック" charset="-128"/>
        </a:defRPr>
      </a:lvl7pPr>
      <a:lvl8pPr marL="1371600" algn="ctr" rtl="0" fontAlgn="base">
        <a:spcBef>
          <a:spcPct val="0"/>
        </a:spcBef>
        <a:spcAft>
          <a:spcPct val="0"/>
        </a:spcAft>
        <a:defRPr sz="4000" b="1">
          <a:solidFill>
            <a:srgbClr val="00457E"/>
          </a:solidFill>
          <a:latin typeface="Arial" charset="0"/>
          <a:ea typeface="ＭＳ Ｐゴシック" charset="-128"/>
        </a:defRPr>
      </a:lvl8pPr>
      <a:lvl9pPr marL="1828800" algn="ctr" rtl="0" fontAlgn="base">
        <a:spcBef>
          <a:spcPct val="0"/>
        </a:spcBef>
        <a:spcAft>
          <a:spcPct val="0"/>
        </a:spcAft>
        <a:defRPr sz="4000" b="1">
          <a:solidFill>
            <a:srgbClr val="00457E"/>
          </a:solidFill>
          <a:latin typeface="Arial" charset="0"/>
          <a:ea typeface="ＭＳ Ｐゴシック" charset="-128"/>
        </a:defRPr>
      </a:lvl9pPr>
    </p:titleStyle>
    <p:bodyStyle>
      <a:lvl1pPr marL="342900" indent="-342900" algn="l" rtl="0" eaLnBrk="0" fontAlgn="base" hangingPunct="0">
        <a:spcBef>
          <a:spcPct val="20000"/>
        </a:spcBef>
        <a:spcAft>
          <a:spcPct val="0"/>
        </a:spcAft>
        <a:buFont typeface="Arial" charset="0"/>
        <a:buChar char="•"/>
        <a:defRPr sz="3200" kern="1200">
          <a:solidFill>
            <a:srgbClr val="00457E"/>
          </a:solidFill>
          <a:latin typeface="Arial"/>
          <a:ea typeface="ＭＳ Ｐゴシック" charset="-128"/>
          <a:cs typeface="Arial"/>
        </a:defRPr>
      </a:lvl1pPr>
      <a:lvl2pPr marL="742950" indent="-285750" algn="l" rtl="0" eaLnBrk="0" fontAlgn="base" hangingPunct="0">
        <a:spcBef>
          <a:spcPct val="20000"/>
        </a:spcBef>
        <a:spcAft>
          <a:spcPct val="0"/>
        </a:spcAft>
        <a:buFont typeface="Arial" charset="0"/>
        <a:buChar char="–"/>
        <a:defRPr sz="2800" kern="1200">
          <a:solidFill>
            <a:srgbClr val="00457E"/>
          </a:solidFill>
          <a:latin typeface="Arial"/>
          <a:ea typeface="ＭＳ Ｐゴシック" charset="-128"/>
          <a:cs typeface="Arial"/>
        </a:defRPr>
      </a:lvl2pPr>
      <a:lvl3pPr marL="1143000" indent="-228600" algn="l" rtl="0" eaLnBrk="0" fontAlgn="base" hangingPunct="0">
        <a:spcBef>
          <a:spcPct val="20000"/>
        </a:spcBef>
        <a:spcAft>
          <a:spcPct val="0"/>
        </a:spcAft>
        <a:buFont typeface="Arial" charset="0"/>
        <a:buChar char="•"/>
        <a:defRPr sz="2400" kern="1200">
          <a:solidFill>
            <a:srgbClr val="00457E"/>
          </a:solidFill>
          <a:latin typeface="Arial"/>
          <a:ea typeface="ＭＳ Ｐゴシック" charset="-128"/>
          <a:cs typeface="Arial"/>
        </a:defRPr>
      </a:lvl3pPr>
      <a:lvl4pPr marL="1600200" indent="-228600" algn="l" rtl="0" eaLnBrk="0" fontAlgn="base" hangingPunct="0">
        <a:spcBef>
          <a:spcPct val="20000"/>
        </a:spcBef>
        <a:spcAft>
          <a:spcPct val="0"/>
        </a:spcAft>
        <a:buFont typeface="Arial" charset="0"/>
        <a:buChar char="–"/>
        <a:defRPr sz="2000" kern="1200">
          <a:solidFill>
            <a:srgbClr val="00457E"/>
          </a:solidFill>
          <a:latin typeface="Arial"/>
          <a:ea typeface="ＭＳ Ｐゴシック" charset="-128"/>
          <a:cs typeface="Arial"/>
        </a:defRPr>
      </a:lvl4pPr>
      <a:lvl5pPr marL="2057400" indent="-228600" algn="l" rtl="0" eaLnBrk="0" fontAlgn="base" hangingPunct="0">
        <a:spcBef>
          <a:spcPct val="20000"/>
        </a:spcBef>
        <a:spcAft>
          <a:spcPct val="0"/>
        </a:spcAft>
        <a:buFont typeface="Arial" charset="0"/>
        <a:buChar char="»"/>
        <a:defRPr sz="2000" kern="1200">
          <a:solidFill>
            <a:srgbClr val="00457E"/>
          </a:solidFill>
          <a:latin typeface="Arial"/>
          <a:ea typeface="ＭＳ Ｐゴシック" charset="-128"/>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a:defRPr>
      </a:lvl5pPr>
      <a:lvl6pPr marL="457200" algn="ctr" defTabSz="457200" rtl="0" fontAlgn="base">
        <a:spcBef>
          <a:spcPct val="0"/>
        </a:spcBef>
        <a:spcAft>
          <a:spcPct val="0"/>
        </a:spcAft>
        <a:defRPr sz="4400">
          <a:solidFill>
            <a:schemeClr val="tx1"/>
          </a:solidFill>
          <a:latin typeface="Calibri" charset="0"/>
          <a:ea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cied.unl.edu/pages/preser/sec/articles/sabertooth.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p21.org/documents/p21_nc2008.pdf"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hyperlink" Target="http://www.ncpublicschools.org/acre/redesign/" TargetMode="External"/><Relationship Id="rId3" Type="http://schemas.openxmlformats.org/officeDocument/2006/relationships/hyperlink" Target="http://www.ncpublicschools.org/rttt/" TargetMode="External"/><Relationship Id="rId7" Type="http://schemas.openxmlformats.org/officeDocument/2006/relationships/hyperlink" Target="http://www.ncpublicschools.org/acre/assessment/"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hyperlink" Target="http://www.ncpublicschools.org/acre/resources/" TargetMode="External"/><Relationship Id="rId5" Type="http://schemas.openxmlformats.org/officeDocument/2006/relationships/hyperlink" Target="http://www.ncpublicschools.org/acre/history/" TargetMode="External"/><Relationship Id="rId10" Type="http://schemas.openxmlformats.org/officeDocument/2006/relationships/hyperlink" Target="http://www.ncpublicschools.org/readysetgo/" TargetMode="External"/><Relationship Id="rId4" Type="http://schemas.openxmlformats.org/officeDocument/2006/relationships/hyperlink" Target="http://www.ncpublicschools.org/stateboard/about/goals" TargetMode="External"/><Relationship Id="rId9" Type="http://schemas.openxmlformats.org/officeDocument/2006/relationships/hyperlink" Target="http://www.ncpublicschools.org/acre/standards/"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ctr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u="sng" dirty="0" smtClean="0">
                <a:latin typeface="Arial" charset="0"/>
                <a:ea typeface="ＭＳ Ｐゴシック"/>
                <a:cs typeface="Arial" charset="0"/>
              </a:rPr>
              <a:t/>
            </a:r>
            <a:br>
              <a:rPr lang="en-US" u="sng" dirty="0" smtClean="0">
                <a:latin typeface="Arial" charset="0"/>
                <a:ea typeface="ＭＳ Ｐゴシック"/>
                <a:cs typeface="Arial" charset="0"/>
              </a:rPr>
            </a:br>
            <a:r>
              <a:rPr lang="en-US" u="sng" dirty="0" smtClean="0">
                <a:latin typeface="Arial" charset="0"/>
                <a:ea typeface="ＭＳ Ｐゴシック"/>
                <a:cs typeface="Arial" charset="0"/>
              </a:rPr>
              <a:t>Module 1</a:t>
            </a:r>
            <a:r>
              <a:rPr lang="en-US" dirty="0" smtClean="0">
                <a:latin typeface="Arial" charset="0"/>
                <a:ea typeface="ＭＳ Ｐゴシック"/>
                <a:cs typeface="Arial" charset="0"/>
              </a:rPr>
              <a:t/>
            </a:r>
            <a:br>
              <a:rPr lang="en-US" dirty="0" smtClean="0">
                <a:latin typeface="Arial" charset="0"/>
                <a:ea typeface="ＭＳ Ｐゴシック"/>
                <a:cs typeface="Arial" charset="0"/>
              </a:rPr>
            </a:br>
            <a:r>
              <a:rPr lang="en-US" sz="1200" dirty="0" smtClean="0">
                <a:latin typeface="Arial" charset="0"/>
                <a:ea typeface="ＭＳ Ｐゴシック"/>
                <a:cs typeface="Arial" charset="0"/>
              </a:rPr>
              <a:t> </a:t>
            </a:r>
            <a:r>
              <a:rPr lang="en-US" dirty="0" smtClean="0">
                <a:latin typeface="Arial" charset="0"/>
                <a:ea typeface="ＭＳ Ｐゴシック"/>
                <a:cs typeface="Arial" charset="0"/>
              </a:rPr>
              <a:t/>
            </a:r>
            <a:br>
              <a:rPr lang="en-US" dirty="0" smtClean="0">
                <a:latin typeface="Arial" charset="0"/>
                <a:ea typeface="ＭＳ Ｐゴシック"/>
                <a:cs typeface="Arial" charset="0"/>
              </a:rPr>
            </a:br>
            <a:r>
              <a:rPr lang="en-US" dirty="0" smtClean="0">
                <a:latin typeface="Arial" charset="0"/>
                <a:ea typeface="ＭＳ Ｐゴシック"/>
                <a:cs typeface="Arial" charset="0"/>
              </a:rPr>
              <a:t/>
            </a:r>
            <a:br>
              <a:rPr lang="en-US" dirty="0" smtClean="0">
                <a:latin typeface="Arial" charset="0"/>
                <a:ea typeface="ＭＳ Ｐゴシック"/>
                <a:cs typeface="Arial" charset="0"/>
              </a:rPr>
            </a:br>
            <a:r>
              <a:rPr lang="en-US" dirty="0" smtClean="0">
                <a:latin typeface="Arial" charset="0"/>
                <a:ea typeface="ＭＳ Ｐゴシック"/>
                <a:cs typeface="Arial" charset="0"/>
              </a:rPr>
              <a:t>The Call for Change</a:t>
            </a:r>
            <a:br>
              <a:rPr lang="en-US" dirty="0" smtClean="0">
                <a:latin typeface="Arial" charset="0"/>
                <a:ea typeface="ＭＳ Ｐゴシック"/>
                <a:cs typeface="Arial" charset="0"/>
              </a:rPr>
            </a:br>
            <a:endParaRPr lang="en-US" dirty="0" smtClean="0">
              <a:latin typeface="Arial" charset="0"/>
              <a:ea typeface="ＭＳ Ｐゴシック"/>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eaLnBrk="1" hangingPunct="1"/>
            <a:r>
              <a:rPr lang="en-US" dirty="0" smtClean="0">
                <a:latin typeface="Arial" charset="0"/>
                <a:ea typeface="ＭＳ Ｐゴシック"/>
                <a:cs typeface="Arial" charset="0"/>
              </a:rPr>
              <a:t>Time Out</a:t>
            </a:r>
          </a:p>
        </p:txBody>
      </p:sp>
      <p:sp>
        <p:nvSpPr>
          <p:cNvPr id="4" name="Rounded Rectangle 3"/>
          <p:cNvSpPr/>
          <p:nvPr/>
        </p:nvSpPr>
        <p:spPr>
          <a:xfrm>
            <a:off x="5410200" y="19050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FRC</a:t>
            </a:r>
          </a:p>
        </p:txBody>
      </p:sp>
      <p:sp>
        <p:nvSpPr>
          <p:cNvPr id="5" name="Content Placeholder 4"/>
          <p:cNvSpPr>
            <a:spLocks noGrp="1"/>
          </p:cNvSpPr>
          <p:nvPr>
            <p:ph idx="1"/>
          </p:nvPr>
        </p:nvSpPr>
        <p:spPr>
          <a:xfrm>
            <a:off x="5410200" y="2590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eaLnBrk="1" hangingPunct="1">
              <a:buFont typeface="Arial" charset="0"/>
              <a:buNone/>
              <a:defRPr/>
            </a:pPr>
            <a:r>
              <a:rPr lang="en-US" sz="1800" dirty="0" smtClean="0"/>
              <a:t>NC Cloud</a:t>
            </a:r>
            <a:endParaRPr lang="en-US" sz="1800" dirty="0"/>
          </a:p>
        </p:txBody>
      </p:sp>
      <p:sp>
        <p:nvSpPr>
          <p:cNvPr id="6" name="Rounded Rectangle 5"/>
          <p:cNvSpPr/>
          <p:nvPr/>
        </p:nvSpPr>
        <p:spPr>
          <a:xfrm>
            <a:off x="5410200" y="32766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STEM/ STEAM</a:t>
            </a:r>
          </a:p>
        </p:txBody>
      </p:sp>
      <p:sp>
        <p:nvSpPr>
          <p:cNvPr id="7" name="Rounded Rectangle 6"/>
          <p:cNvSpPr/>
          <p:nvPr/>
        </p:nvSpPr>
        <p:spPr>
          <a:xfrm>
            <a:off x="5486400" y="3962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USED</a:t>
            </a:r>
          </a:p>
        </p:txBody>
      </p:sp>
      <p:sp>
        <p:nvSpPr>
          <p:cNvPr id="8" name="Rounded Rectangle 7"/>
          <p:cNvSpPr/>
          <p:nvPr/>
        </p:nvSpPr>
        <p:spPr>
          <a:xfrm>
            <a:off x="5410200" y="4724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NAEP</a:t>
            </a:r>
          </a:p>
        </p:txBody>
      </p:sp>
      <p:sp>
        <p:nvSpPr>
          <p:cNvPr id="10" name="Rounded Rectangle 9"/>
          <p:cNvSpPr/>
          <p:nvPr/>
        </p:nvSpPr>
        <p:spPr>
          <a:xfrm>
            <a:off x="7315200" y="1828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Placeholder</a:t>
            </a:r>
          </a:p>
        </p:txBody>
      </p:sp>
      <p:sp>
        <p:nvSpPr>
          <p:cNvPr id="11" name="Rounded Rectangle 10"/>
          <p:cNvSpPr/>
          <p:nvPr/>
        </p:nvSpPr>
        <p:spPr>
          <a:xfrm>
            <a:off x="7315200" y="2590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Placeholder</a:t>
            </a:r>
          </a:p>
        </p:txBody>
      </p:sp>
      <p:sp>
        <p:nvSpPr>
          <p:cNvPr id="12" name="Rounded Rectangle 11"/>
          <p:cNvSpPr/>
          <p:nvPr/>
        </p:nvSpPr>
        <p:spPr>
          <a:xfrm>
            <a:off x="7315200" y="32766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Placeholder</a:t>
            </a:r>
          </a:p>
        </p:txBody>
      </p:sp>
      <p:sp>
        <p:nvSpPr>
          <p:cNvPr id="13" name="Rounded Rectangle 12"/>
          <p:cNvSpPr/>
          <p:nvPr/>
        </p:nvSpPr>
        <p:spPr>
          <a:xfrm>
            <a:off x="7315200" y="3962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t>RttT</a:t>
            </a:r>
            <a:endParaRPr lang="en-US" dirty="0"/>
          </a:p>
        </p:txBody>
      </p:sp>
      <p:sp>
        <p:nvSpPr>
          <p:cNvPr id="14" name="Rounded Rectangle 13"/>
          <p:cNvSpPr/>
          <p:nvPr/>
        </p:nvSpPr>
        <p:spPr>
          <a:xfrm>
            <a:off x="7391400" y="48006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SBE</a:t>
            </a:r>
          </a:p>
        </p:txBody>
      </p:sp>
      <p:sp>
        <p:nvSpPr>
          <p:cNvPr id="15" name="Rounded Rectangle 14"/>
          <p:cNvSpPr/>
          <p:nvPr/>
        </p:nvSpPr>
        <p:spPr>
          <a:xfrm>
            <a:off x="381000" y="17526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Future Ready Corer</a:t>
            </a:r>
          </a:p>
        </p:txBody>
      </p:sp>
      <p:sp>
        <p:nvSpPr>
          <p:cNvPr id="16" name="Rounded Rectangle 15"/>
          <p:cNvSpPr/>
          <p:nvPr/>
        </p:nvSpPr>
        <p:spPr>
          <a:xfrm>
            <a:off x="2286000" y="46482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Race to the Top</a:t>
            </a:r>
          </a:p>
        </p:txBody>
      </p:sp>
      <p:sp>
        <p:nvSpPr>
          <p:cNvPr id="17" name="Rounded Rectangle 16"/>
          <p:cNvSpPr/>
          <p:nvPr/>
        </p:nvSpPr>
        <p:spPr>
          <a:xfrm>
            <a:off x="381000" y="26670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t>Placeholder</a:t>
            </a:r>
          </a:p>
        </p:txBody>
      </p:sp>
      <p:sp>
        <p:nvSpPr>
          <p:cNvPr id="18" name="Rounded Rectangle 17"/>
          <p:cNvSpPr/>
          <p:nvPr/>
        </p:nvSpPr>
        <p:spPr>
          <a:xfrm>
            <a:off x="304800" y="56388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Placeholder</a:t>
            </a:r>
          </a:p>
        </p:txBody>
      </p:sp>
      <p:sp>
        <p:nvSpPr>
          <p:cNvPr id="19" name="Rounded Rectangle 18"/>
          <p:cNvSpPr/>
          <p:nvPr/>
        </p:nvSpPr>
        <p:spPr>
          <a:xfrm>
            <a:off x="381000" y="35814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t>Placeholder</a:t>
            </a:r>
          </a:p>
        </p:txBody>
      </p:sp>
      <p:sp>
        <p:nvSpPr>
          <p:cNvPr id="20" name="Rounded Rectangle 19"/>
          <p:cNvSpPr/>
          <p:nvPr/>
        </p:nvSpPr>
        <p:spPr>
          <a:xfrm>
            <a:off x="381000" y="46482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t>Placeholder</a:t>
            </a:r>
          </a:p>
        </p:txBody>
      </p:sp>
      <p:sp>
        <p:nvSpPr>
          <p:cNvPr id="21" name="Rounded Rectangle 20"/>
          <p:cNvSpPr/>
          <p:nvPr/>
        </p:nvSpPr>
        <p:spPr>
          <a:xfrm>
            <a:off x="2286000" y="36576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State Board Education</a:t>
            </a:r>
          </a:p>
        </p:txBody>
      </p:sp>
      <p:sp>
        <p:nvSpPr>
          <p:cNvPr id="22" name="Rounded Rectangle 21"/>
          <p:cNvSpPr/>
          <p:nvPr/>
        </p:nvSpPr>
        <p:spPr>
          <a:xfrm>
            <a:off x="2209800" y="2667000"/>
            <a:ext cx="1600200" cy="6096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U.S. Department Education</a:t>
            </a:r>
          </a:p>
        </p:txBody>
      </p:sp>
      <p:sp>
        <p:nvSpPr>
          <p:cNvPr id="23" name="Rounded Rectangle 22"/>
          <p:cNvSpPr/>
          <p:nvPr/>
        </p:nvSpPr>
        <p:spPr>
          <a:xfrm>
            <a:off x="2209800" y="1524000"/>
            <a:ext cx="1676400" cy="9906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Science Technology Engineering Mathematics</a:t>
            </a:r>
          </a:p>
        </p:txBody>
      </p:sp>
      <p:sp>
        <p:nvSpPr>
          <p:cNvPr id="24" name="Rounded Rectangle 23"/>
          <p:cNvSpPr/>
          <p:nvPr/>
        </p:nvSpPr>
        <p:spPr>
          <a:xfrm>
            <a:off x="2133600" y="5638800"/>
            <a:ext cx="2057400" cy="5334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National Association Educational Progress</a:t>
            </a:r>
          </a:p>
        </p:txBody>
      </p:sp>
      <p:sp>
        <p:nvSpPr>
          <p:cNvPr id="25" name="Rectangular Callout 24"/>
          <p:cNvSpPr/>
          <p:nvPr/>
        </p:nvSpPr>
        <p:spPr>
          <a:xfrm>
            <a:off x="3429000" y="5105400"/>
            <a:ext cx="3886200" cy="838200"/>
          </a:xfrm>
          <a:prstGeom prst="wedgeRectCallou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rPr>
              <a:t>The National Assessment of Educational Progress (NAEP) is the largest nationally representative and continuing assessment of what America's students know and can do in various subject areas.</a:t>
            </a:r>
          </a:p>
        </p:txBody>
      </p:sp>
      <p:pic>
        <p:nvPicPr>
          <p:cNvPr id="1026" name="Picture 2" descr="C:\Program Files\Microsoft Office\MEDIA\CAGCAT10\j0234131.wmf"/>
          <p:cNvPicPr>
            <a:picLocks noChangeAspect="1" noChangeArrowheads="1"/>
          </p:cNvPicPr>
          <p:nvPr/>
        </p:nvPicPr>
        <p:blipFill>
          <a:blip r:embed="rId3" cstate="print"/>
          <a:srcRect/>
          <a:stretch>
            <a:fillRect/>
          </a:stretch>
        </p:blipFill>
        <p:spPr bwMode="auto">
          <a:xfrm>
            <a:off x="2362200" y="381000"/>
            <a:ext cx="838200" cy="89131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“Saber Tooth Curriculum” Activity Directions</a:t>
            </a:r>
            <a:endParaRPr lang="en-US" dirty="0"/>
          </a:p>
        </p:txBody>
      </p:sp>
      <p:sp>
        <p:nvSpPr>
          <p:cNvPr id="3" name="Content Placeholder 2"/>
          <p:cNvSpPr>
            <a:spLocks noGrp="1"/>
          </p:cNvSpPr>
          <p:nvPr>
            <p:ph idx="1"/>
          </p:nvPr>
        </p:nvSpPr>
        <p:spPr>
          <a:xfrm>
            <a:off x="457200" y="1524000"/>
            <a:ext cx="8229600" cy="4419600"/>
          </a:xfrm>
        </p:spPr>
        <p:txBody>
          <a:bodyPr>
            <a:normAutofit fontScale="92500" lnSpcReduction="20000"/>
          </a:bodyPr>
          <a:lstStyle/>
          <a:p>
            <a:pPr>
              <a:buNone/>
            </a:pPr>
            <a:endParaRPr lang="en-US" dirty="0" smtClean="0"/>
          </a:p>
          <a:p>
            <a:pPr>
              <a:buNone/>
            </a:pPr>
            <a:r>
              <a:rPr lang="en-US" dirty="0" smtClean="0"/>
              <a:t>		</a:t>
            </a:r>
          </a:p>
          <a:p>
            <a:pPr>
              <a:buNone/>
            </a:pPr>
            <a:r>
              <a:rPr lang="en-US" dirty="0" smtClean="0"/>
              <a:t>		Step 1:</a:t>
            </a:r>
          </a:p>
          <a:p>
            <a:pPr>
              <a:buNone/>
            </a:pPr>
            <a:endParaRPr lang="en-US" dirty="0" smtClean="0"/>
          </a:p>
          <a:p>
            <a:pPr indent="0">
              <a:buNone/>
            </a:pPr>
            <a:r>
              <a:rPr lang="en-US" dirty="0" smtClean="0"/>
              <a:t>	Click </a:t>
            </a:r>
            <a:r>
              <a:rPr lang="en-US" dirty="0" smtClean="0">
                <a:hlinkClick r:id="rId3"/>
              </a:rPr>
              <a:t>here</a:t>
            </a:r>
            <a:r>
              <a:rPr lang="en-US" dirty="0" smtClean="0"/>
              <a:t> to read the article “Saber  	Tooth Curriculum” online </a:t>
            </a:r>
          </a:p>
          <a:p>
            <a:pPr indent="0">
              <a:buNone/>
            </a:pPr>
            <a:r>
              <a:rPr lang="en-US" dirty="0" smtClean="0"/>
              <a:t>				OR</a:t>
            </a:r>
          </a:p>
          <a:p>
            <a:pPr indent="0">
              <a:buNone/>
            </a:pPr>
            <a:r>
              <a:rPr lang="en-US" dirty="0" smtClean="0"/>
              <a:t>	Click here to download a PDF of the 	article “Saber Tooth Curriculum”</a:t>
            </a:r>
          </a:p>
          <a:p>
            <a:pPr indent="0">
              <a:buNone/>
            </a:pPr>
            <a:r>
              <a:rPr lang="en-US" dirty="0" smtClean="0"/>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“Saber Tooth Curriculum” Activity Directions</a:t>
            </a:r>
            <a:endParaRPr lang="en-US" dirty="0"/>
          </a:p>
        </p:txBody>
      </p:sp>
      <p:sp>
        <p:nvSpPr>
          <p:cNvPr id="3" name="Content Placeholder 2"/>
          <p:cNvSpPr>
            <a:spLocks noGrp="1"/>
          </p:cNvSpPr>
          <p:nvPr>
            <p:ph idx="1"/>
          </p:nvPr>
        </p:nvSpPr>
        <p:spPr>
          <a:xfrm>
            <a:off x="457200" y="1752600"/>
            <a:ext cx="8229600" cy="4267200"/>
          </a:xfrm>
        </p:spPr>
        <p:txBody>
          <a:bodyPr>
            <a:normAutofit/>
          </a:bodyPr>
          <a:lstStyle/>
          <a:p>
            <a:pPr marL="0" indent="0">
              <a:buNone/>
            </a:pPr>
            <a:endParaRPr lang="en-US" dirty="0" smtClean="0"/>
          </a:p>
          <a:p>
            <a:pPr marL="0" indent="0">
              <a:buNone/>
            </a:pPr>
            <a:r>
              <a:rPr lang="en-US" dirty="0" smtClean="0"/>
              <a:t>	Step 2:</a:t>
            </a:r>
          </a:p>
          <a:p>
            <a:pPr marL="0" indent="0">
              <a:buNone/>
            </a:pPr>
            <a:endParaRPr lang="en-US" sz="1200" dirty="0" smtClean="0"/>
          </a:p>
          <a:p>
            <a:pPr marL="0" indent="0">
              <a:buNone/>
            </a:pPr>
            <a:r>
              <a:rPr lang="en-US" dirty="0" smtClean="0"/>
              <a:t>	Read the following selected quotes.  	Then, choose one question, reflect and 	respond.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pPr eaLnBrk="1" hangingPunct="1"/>
            <a:r>
              <a:rPr lang="en-US" dirty="0" smtClean="0">
                <a:latin typeface="Arial" charset="0"/>
                <a:ea typeface="ＭＳ Ｐゴシック"/>
                <a:cs typeface="Arial" charset="0"/>
              </a:rPr>
              <a:t>Selected Quote #1 from the “Saber Tooth Curriculum”</a:t>
            </a:r>
          </a:p>
        </p:txBody>
      </p:sp>
      <p:sp>
        <p:nvSpPr>
          <p:cNvPr id="47106" name="Rectangle 5"/>
          <p:cNvSpPr>
            <a:spLocks noGrp="1" noChangeArrowheads="1"/>
          </p:cNvSpPr>
          <p:nvPr>
            <p:ph type="body" sz="half" idx="1"/>
          </p:nvPr>
        </p:nvSpPr>
        <p:spPr>
          <a:xfrm>
            <a:off x="457200" y="2408237"/>
            <a:ext cx="4038600" cy="4449763"/>
          </a:xfrm>
        </p:spPr>
        <p:txBody>
          <a:bodyPr/>
          <a:lstStyle/>
          <a:p>
            <a:pPr eaLnBrk="1" hangingPunct="1">
              <a:lnSpc>
                <a:spcPct val="90000"/>
              </a:lnSpc>
              <a:buFontTx/>
              <a:buNone/>
            </a:pPr>
            <a:r>
              <a:rPr lang="en-US" sz="2400" i="1" dirty="0" smtClean="0">
                <a:latin typeface="Arial" charset="0"/>
                <a:ea typeface="ＭＳ Ｐゴシック"/>
                <a:cs typeface="Arial" charset="0"/>
              </a:rPr>
              <a:t>	</a:t>
            </a:r>
            <a:r>
              <a:rPr lang="en-US" sz="2000" i="1" dirty="0" smtClean="0">
                <a:latin typeface="Arial" charset="0"/>
                <a:ea typeface="ＭＳ Ｐゴシック"/>
                <a:cs typeface="Arial" charset="0"/>
              </a:rPr>
              <a:t>“The community was now in a very difficult situation. There was no fish or meat for food, no hides for clothing, and no security from the hairy death that walked the trails day and night [bears]. Adjustment to this difficulty had to be made at once if the tribe was not to become extinct.”</a:t>
            </a:r>
          </a:p>
          <a:p>
            <a:pPr eaLnBrk="1" hangingPunct="1">
              <a:lnSpc>
                <a:spcPct val="90000"/>
              </a:lnSpc>
            </a:pPr>
            <a:endParaRPr lang="en-US" sz="2000" dirty="0" smtClean="0">
              <a:latin typeface="Arial" charset="0"/>
              <a:ea typeface="ＭＳ Ｐゴシック"/>
              <a:cs typeface="Arial" charset="0"/>
            </a:endParaRPr>
          </a:p>
        </p:txBody>
      </p:sp>
      <p:pic>
        <p:nvPicPr>
          <p:cNvPr id="47107" name="Picture 8"/>
          <p:cNvPicPr>
            <a:picLocks noGrp="1" noChangeAspect="1" noChangeArrowheads="1"/>
          </p:cNvPicPr>
          <p:nvPr>
            <p:ph sz="half" idx="2"/>
          </p:nvPr>
        </p:nvPicPr>
        <p:blipFill>
          <a:blip r:embed="rId3" cstate="print"/>
          <a:srcRect/>
          <a:stretch>
            <a:fillRect/>
          </a:stretch>
        </p:blipFill>
        <p:spPr>
          <a:xfrm>
            <a:off x="4572000" y="1981200"/>
            <a:ext cx="4419600" cy="3386138"/>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“Saber Tooth Curriculum”</a:t>
            </a:r>
            <a:endParaRPr lang="en-US" dirty="0"/>
          </a:p>
        </p:txBody>
      </p:sp>
      <p:sp>
        <p:nvSpPr>
          <p:cNvPr id="3" name="Content Placeholder 2"/>
          <p:cNvSpPr>
            <a:spLocks noGrp="1"/>
          </p:cNvSpPr>
          <p:nvPr>
            <p:ph idx="1"/>
          </p:nvPr>
        </p:nvSpPr>
        <p:spPr/>
        <p:txBody>
          <a:bodyPr/>
          <a:lstStyle/>
          <a:p>
            <a:pPr lvl="1">
              <a:buNone/>
            </a:pPr>
            <a:r>
              <a:rPr lang="en-US" dirty="0" smtClean="0"/>
              <a:t>	Think about the quote from the text and respond to </a:t>
            </a:r>
            <a:r>
              <a:rPr lang="en-US" b="1" dirty="0" smtClean="0">
                <a:solidFill>
                  <a:schemeClr val="accent2"/>
                </a:solidFill>
                <a:effectLst>
                  <a:outerShdw blurRad="38100" dist="38100" dir="2700000" algn="tl">
                    <a:srgbClr val="000000">
                      <a:alpha val="43137"/>
                    </a:srgbClr>
                  </a:outerShdw>
                </a:effectLst>
              </a:rPr>
              <a:t>one</a:t>
            </a:r>
            <a:r>
              <a:rPr lang="en-US" dirty="0" smtClean="0">
                <a:solidFill>
                  <a:schemeClr val="accent2"/>
                </a:solidFill>
              </a:rPr>
              <a:t> </a:t>
            </a:r>
            <a:r>
              <a:rPr lang="en-US" dirty="0" smtClean="0"/>
              <a:t>of the following prompts:</a:t>
            </a:r>
          </a:p>
          <a:p>
            <a:pPr lvl="1">
              <a:buFont typeface="Arial" pitchFamily="34" charset="0"/>
              <a:buChar char="•"/>
            </a:pPr>
            <a:endParaRPr lang="en-US" dirty="0" smtClean="0"/>
          </a:p>
          <a:p>
            <a:pPr lvl="2">
              <a:buFont typeface="Arial" pitchFamily="34" charset="0"/>
              <a:buChar char="•"/>
            </a:pPr>
            <a:r>
              <a:rPr lang="en-US" dirty="0" smtClean="0"/>
              <a:t>What </a:t>
            </a:r>
            <a:r>
              <a:rPr lang="en-US" dirty="0"/>
              <a:t>has changed about our society, culture, and/or world that calls for </a:t>
            </a:r>
            <a:r>
              <a:rPr lang="en-US" i="1" dirty="0"/>
              <a:t>our</a:t>
            </a:r>
            <a:r>
              <a:rPr lang="en-US" dirty="0"/>
              <a:t> </a:t>
            </a:r>
            <a:r>
              <a:rPr lang="en-US" i="1" dirty="0"/>
              <a:t>immediate </a:t>
            </a:r>
            <a:r>
              <a:rPr lang="en-US" i="1" dirty="0" smtClean="0"/>
              <a:t>adjustments</a:t>
            </a:r>
            <a:r>
              <a:rPr lang="en-US" dirty="0" smtClean="0"/>
              <a:t>? </a:t>
            </a:r>
          </a:p>
          <a:p>
            <a:pPr lvl="2">
              <a:buFont typeface="Arial" pitchFamily="34" charset="0"/>
              <a:buChar char="•"/>
            </a:pPr>
            <a:endParaRPr lang="en-US" dirty="0" smtClean="0"/>
          </a:p>
          <a:p>
            <a:pPr lvl="2">
              <a:buFont typeface="Arial" pitchFamily="34" charset="0"/>
              <a:buChar char="•"/>
            </a:pPr>
            <a:r>
              <a:rPr lang="en-US" dirty="0" smtClean="0"/>
              <a:t>What </a:t>
            </a:r>
            <a:r>
              <a:rPr lang="en-US" i="1" dirty="0" smtClean="0"/>
              <a:t>immediate adjustments </a:t>
            </a:r>
            <a:r>
              <a:rPr lang="en-US" dirty="0" smtClean="0"/>
              <a:t>do you think are needed in </a:t>
            </a:r>
            <a:r>
              <a:rPr lang="en-US" i="1" dirty="0" smtClean="0"/>
              <a:t>our</a:t>
            </a:r>
            <a:r>
              <a:rPr lang="en-US" dirty="0" smtClean="0"/>
              <a:t> curriculum?</a:t>
            </a:r>
            <a:endParaRPr lang="en-US" dirty="0"/>
          </a:p>
          <a:p>
            <a:pPr>
              <a:buNone/>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Reflection Point</a:t>
            </a:r>
            <a:endParaRPr lang="en-US" sz="5400" dirty="0"/>
          </a:p>
        </p:txBody>
      </p:sp>
      <p:sp>
        <p:nvSpPr>
          <p:cNvPr id="3" name="Content Placeholder 2"/>
          <p:cNvSpPr>
            <a:spLocks noGrp="1"/>
          </p:cNvSpPr>
          <p:nvPr>
            <p:ph idx="1"/>
          </p:nvPr>
        </p:nvSpPr>
        <p:spPr>
          <a:xfrm>
            <a:off x="457200" y="2133600"/>
            <a:ext cx="8229600" cy="4267200"/>
          </a:xfrm>
        </p:spPr>
        <p:txBody>
          <a:bodyPr>
            <a:normAutofit fontScale="55000" lnSpcReduction="20000"/>
          </a:bodyPr>
          <a:lstStyle/>
          <a:p>
            <a:pPr>
              <a:buNone/>
            </a:pPr>
            <a:r>
              <a:rPr lang="en-US" dirty="0" smtClean="0"/>
              <a:t>	</a:t>
            </a:r>
            <a:r>
              <a:rPr lang="en-US" sz="4500" b="1" dirty="0" smtClean="0"/>
              <a:t>Consider the following outlets as ways to reflect on the question from Selected Quote #1:</a:t>
            </a:r>
          </a:p>
          <a:p>
            <a:pPr>
              <a:buNone/>
            </a:pPr>
            <a:endParaRPr lang="en-US" sz="4500" b="1" dirty="0" smtClean="0"/>
          </a:p>
          <a:p>
            <a:pPr lvl="1">
              <a:buFont typeface="Arial" pitchFamily="34" charset="0"/>
              <a:buChar char="•"/>
            </a:pPr>
            <a:r>
              <a:rPr lang="en-US" sz="4400" dirty="0" smtClean="0"/>
              <a:t>PLC discussion</a:t>
            </a:r>
          </a:p>
          <a:p>
            <a:pPr lvl="1">
              <a:buFont typeface="Arial" pitchFamily="34" charset="0"/>
              <a:buChar char="•"/>
            </a:pPr>
            <a:r>
              <a:rPr lang="en-US" sz="4400" dirty="0" smtClean="0"/>
              <a:t>Electronic forums/blogs in one school or throughout a school district</a:t>
            </a:r>
          </a:p>
          <a:p>
            <a:pPr lvl="1">
              <a:buFont typeface="Arial" pitchFamily="34" charset="0"/>
              <a:buChar char="•"/>
            </a:pPr>
            <a:r>
              <a:rPr lang="en-US" sz="4400" dirty="0" smtClean="0"/>
              <a:t>Partner sharing</a:t>
            </a:r>
          </a:p>
          <a:p>
            <a:pPr lvl="1">
              <a:buFont typeface="Arial" pitchFamily="34" charset="0"/>
              <a:buChar char="•"/>
            </a:pPr>
            <a:r>
              <a:rPr lang="en-US" sz="4400" dirty="0" smtClean="0"/>
              <a:t>Journal writing (e-journals)</a:t>
            </a:r>
          </a:p>
          <a:p>
            <a:pPr>
              <a:buNone/>
            </a:pPr>
            <a:endParaRPr lang="en-US" b="1" dirty="0" smtClean="0"/>
          </a:p>
          <a:p>
            <a:pPr>
              <a:buNone/>
            </a:pPr>
            <a:endParaRPr lang="en-US" b="1" dirty="0" smtClean="0"/>
          </a:p>
          <a:p>
            <a:pPr>
              <a:buNone/>
            </a:pPr>
            <a:endParaRPr lang="en-US" b="1" dirty="0" smtClean="0"/>
          </a:p>
          <a:p>
            <a:pPr>
              <a:buNone/>
            </a:pPr>
            <a:endParaRPr lang="en-US" dirty="0" smtClean="0"/>
          </a:p>
          <a:p>
            <a:pPr>
              <a:buNone/>
            </a:pPr>
            <a:r>
              <a:rPr lang="en-US" dirty="0" smtClean="0"/>
              <a:t>	</a:t>
            </a:r>
          </a:p>
        </p:txBody>
      </p:sp>
      <p:sp>
        <p:nvSpPr>
          <p:cNvPr id="4" name="Slide Number Placeholder 3"/>
          <p:cNvSpPr>
            <a:spLocks noGrp="1"/>
          </p:cNvSpPr>
          <p:nvPr>
            <p:ph type="sldNum" sz="quarter" idx="4294967295"/>
          </p:nvPr>
        </p:nvSpPr>
        <p:spPr>
          <a:xfrm>
            <a:off x="6934200" y="6355080"/>
            <a:ext cx="1905000" cy="365125"/>
          </a:xfrm>
          <a:prstGeom prst="rect">
            <a:avLst/>
          </a:prstGeom>
        </p:spPr>
        <p:txBody>
          <a:bodyPr/>
          <a:lstStyle/>
          <a:p>
            <a:fld id="{D684E823-83EE-4712-9C9F-9831D647CBAF}" type="datetime1">
              <a:rPr lang="en-US" smtClean="0"/>
              <a:pPr/>
              <a:t>3/25/2011</a:t>
            </a:fld>
            <a:r>
              <a:rPr lang="en-US" smtClean="0"/>
              <a:t>  •  page </a:t>
            </a:r>
            <a:fld id="{99D554BA-4B2B-444B-B528-5F3ECF70C156}" type="slidenum">
              <a:rPr lang="en-US" smtClean="0"/>
              <a:pPr/>
              <a:t>15</a:t>
            </a:fld>
            <a:endParaRPr lang="en-US" dirty="0" smtClean="0"/>
          </a:p>
        </p:txBody>
      </p:sp>
      <p:pic>
        <p:nvPicPr>
          <p:cNvPr id="1027" name="Picture 3"/>
          <p:cNvPicPr>
            <a:picLocks noChangeAspect="1" noChangeArrowheads="1"/>
          </p:cNvPicPr>
          <p:nvPr/>
        </p:nvPicPr>
        <p:blipFill>
          <a:blip r:embed="rId3" cstate="print"/>
          <a:srcRect/>
          <a:stretch>
            <a:fillRect/>
          </a:stretch>
        </p:blipFill>
        <p:spPr bwMode="auto">
          <a:xfrm>
            <a:off x="22783800" y="23164800"/>
            <a:ext cx="10530942" cy="7924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838200" y="381000"/>
            <a:ext cx="838199" cy="873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457200" y="304800"/>
            <a:ext cx="8229600" cy="1143000"/>
          </a:xfrm>
        </p:spPr>
        <p:txBody>
          <a:bodyPr/>
          <a:lstStyle/>
          <a:p>
            <a:pPr eaLnBrk="1" hangingPunct="1"/>
            <a:r>
              <a:rPr lang="en-US" dirty="0" smtClean="0">
                <a:latin typeface="Arial" charset="0"/>
                <a:ea typeface="ＭＳ Ｐゴシック"/>
                <a:cs typeface="Arial" charset="0"/>
              </a:rPr>
              <a:t>Selected Quote #2 from the “Saber Tooth Curriculum”</a:t>
            </a:r>
          </a:p>
        </p:txBody>
      </p:sp>
      <p:sp>
        <p:nvSpPr>
          <p:cNvPr id="49154" name="Rectangle 4"/>
          <p:cNvSpPr>
            <a:spLocks noGrp="1" noChangeArrowheads="1"/>
          </p:cNvSpPr>
          <p:nvPr>
            <p:ph type="body" sz="half" idx="1"/>
          </p:nvPr>
        </p:nvSpPr>
        <p:spPr>
          <a:xfrm>
            <a:off x="533400" y="1828800"/>
            <a:ext cx="8229600" cy="3505200"/>
          </a:xfrm>
        </p:spPr>
        <p:txBody>
          <a:bodyPr/>
          <a:lstStyle/>
          <a:p>
            <a:pPr eaLnBrk="1" hangingPunct="1">
              <a:lnSpc>
                <a:spcPct val="80000"/>
              </a:lnSpc>
              <a:buFontTx/>
              <a:buNone/>
            </a:pPr>
            <a:r>
              <a:rPr lang="en-US" sz="2000" i="1" dirty="0" smtClean="0">
                <a:latin typeface="Arial" charset="0"/>
                <a:ea typeface="ＭＳ Ｐゴシック"/>
                <a:cs typeface="Arial" charset="0"/>
              </a:rPr>
              <a:t>	The radicals persisted a little in their questioning. "Fishnet-making and using, antelope-snare construction and operation, and bear-catching and killing, they pointed out, "require intelligence and skills--things we claim to develop in schools. They are also activities we need to know. Why can't the schools teach them?"</a:t>
            </a:r>
          </a:p>
          <a:p>
            <a:pPr eaLnBrk="1" hangingPunct="1">
              <a:lnSpc>
                <a:spcPct val="80000"/>
              </a:lnSpc>
              <a:buFontTx/>
              <a:buNone/>
            </a:pPr>
            <a:endParaRPr lang="en-US" sz="2000" i="1" dirty="0" smtClean="0">
              <a:latin typeface="Arial" charset="0"/>
              <a:ea typeface="ＭＳ Ｐゴシック"/>
              <a:cs typeface="Arial" charset="0"/>
            </a:endParaRPr>
          </a:p>
          <a:p>
            <a:pPr eaLnBrk="1" hangingPunct="1">
              <a:lnSpc>
                <a:spcPct val="80000"/>
              </a:lnSpc>
              <a:buFontTx/>
              <a:buNone/>
            </a:pPr>
            <a:r>
              <a:rPr lang="en-US" sz="2000" i="1" dirty="0" smtClean="0">
                <a:latin typeface="Arial" charset="0"/>
                <a:ea typeface="ＭＳ Ｐゴシック"/>
                <a:cs typeface="Arial" charset="0"/>
              </a:rPr>
              <a:t>	But most of the tribe, and particularly the wise old men who controlled the school, smiled indulgently at this suggestion. "That wouldn't be education," they said gently.</a:t>
            </a:r>
          </a:p>
        </p:txBody>
      </p:sp>
      <p:sp>
        <p:nvSpPr>
          <p:cNvPr id="49155" name="Content Placeholder 2"/>
          <p:cNvSpPr>
            <a:spLocks noGrp="1"/>
          </p:cNvSpPr>
          <p:nvPr>
            <p:ph idx="4294967295"/>
          </p:nvPr>
        </p:nvSpPr>
        <p:spPr/>
        <p:txBody>
          <a:bodyPr/>
          <a:lstStyle/>
          <a:p>
            <a:pPr eaLnBrk="1" hangingPunct="1">
              <a:lnSpc>
                <a:spcPct val="80000"/>
              </a:lnSpc>
              <a:buFontTx/>
              <a:buNone/>
            </a:pPr>
            <a:endParaRPr lang="en-US" sz="2600" i="1" dirty="0" smtClean="0">
              <a:latin typeface="Arial" charset="0"/>
              <a:ea typeface="ＭＳ Ｐゴシック"/>
              <a:cs typeface="Arial" charset="0"/>
            </a:endParaRPr>
          </a:p>
          <a:p>
            <a:pPr eaLnBrk="1" hangingPunct="1">
              <a:lnSpc>
                <a:spcPct val="80000"/>
              </a:lnSpc>
              <a:buFontTx/>
              <a:buNone/>
            </a:pPr>
            <a:endParaRPr lang="en-US" sz="2600" dirty="0" smtClean="0">
              <a:latin typeface="Arial" charset="0"/>
              <a:ea typeface="ＭＳ Ｐゴシック"/>
              <a:cs typeface="Arial" charset="0"/>
            </a:endParaRPr>
          </a:p>
        </p:txBody>
      </p:sp>
      <p:pic>
        <p:nvPicPr>
          <p:cNvPr id="49156" name="Picture 6"/>
          <p:cNvPicPr>
            <a:picLocks noChangeAspect="1" noChangeArrowheads="1"/>
          </p:cNvPicPr>
          <p:nvPr/>
        </p:nvPicPr>
        <p:blipFill>
          <a:blip r:embed="rId3" cstate="print"/>
          <a:srcRect b="5575"/>
          <a:stretch>
            <a:fillRect/>
          </a:stretch>
        </p:blipFill>
        <p:spPr bwMode="auto">
          <a:xfrm>
            <a:off x="2743200" y="4419600"/>
            <a:ext cx="34290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lstStyle/>
          <a:p>
            <a:r>
              <a:rPr lang="en-US" sz="4800" dirty="0" smtClean="0"/>
              <a:t>“Saber Tooth Curriculum”</a:t>
            </a:r>
            <a:endParaRPr lang="en-US" sz="4800" dirty="0"/>
          </a:p>
        </p:txBody>
      </p:sp>
      <p:sp>
        <p:nvSpPr>
          <p:cNvPr id="3" name="Content Placeholder 2"/>
          <p:cNvSpPr>
            <a:spLocks noGrp="1"/>
          </p:cNvSpPr>
          <p:nvPr>
            <p:ph idx="1"/>
          </p:nvPr>
        </p:nvSpPr>
        <p:spPr/>
        <p:txBody>
          <a:bodyPr>
            <a:normAutofit fontScale="92500" lnSpcReduction="10000"/>
          </a:bodyPr>
          <a:lstStyle/>
          <a:p>
            <a:pPr indent="0">
              <a:buNone/>
            </a:pPr>
            <a:r>
              <a:rPr lang="en-US" dirty="0" smtClean="0"/>
              <a:t>Think about the quote from the text and respond to </a:t>
            </a:r>
            <a:r>
              <a:rPr lang="en-US" b="1" dirty="0" smtClean="0">
                <a:solidFill>
                  <a:schemeClr val="accent2"/>
                </a:solidFill>
                <a:effectLst>
                  <a:outerShdw blurRad="38100" dist="38100" dir="2700000" algn="tl">
                    <a:srgbClr val="000000">
                      <a:alpha val="43137"/>
                    </a:srgbClr>
                  </a:outerShdw>
                </a:effectLst>
              </a:rPr>
              <a:t>one</a:t>
            </a:r>
            <a:r>
              <a:rPr lang="en-US" dirty="0" smtClean="0">
                <a:solidFill>
                  <a:schemeClr val="accent2"/>
                </a:solidFill>
              </a:rPr>
              <a:t> </a:t>
            </a:r>
            <a:r>
              <a:rPr lang="en-US" dirty="0" smtClean="0"/>
              <a:t>of the following prompts:</a:t>
            </a:r>
          </a:p>
          <a:p>
            <a:pPr indent="0">
              <a:buNone/>
            </a:pPr>
            <a:endParaRPr lang="en-US" sz="900" dirty="0" smtClean="0"/>
          </a:p>
          <a:p>
            <a:pPr lvl="1">
              <a:buFont typeface="Arial" pitchFamily="34" charset="0"/>
              <a:buChar char="•"/>
            </a:pPr>
            <a:r>
              <a:rPr lang="en-US" sz="2600" dirty="0" smtClean="0"/>
              <a:t>What is the argument the radicals are making? In what </a:t>
            </a:r>
            <a:r>
              <a:rPr lang="en-US" sz="2600" dirty="0"/>
              <a:t>ways do the changes </a:t>
            </a:r>
            <a:r>
              <a:rPr lang="en-US" sz="2600" dirty="0" smtClean="0"/>
              <a:t>the radicals want help </a:t>
            </a:r>
            <a:r>
              <a:rPr lang="en-US" sz="2600" dirty="0"/>
              <a:t>prepare children to </a:t>
            </a:r>
            <a:r>
              <a:rPr lang="en-US" sz="2600" dirty="0" smtClean="0"/>
              <a:t>survive or thrive </a:t>
            </a:r>
            <a:r>
              <a:rPr lang="en-US" sz="2600" dirty="0"/>
              <a:t>in the society explained in the text</a:t>
            </a:r>
            <a:r>
              <a:rPr lang="en-US" sz="2600" dirty="0" smtClean="0"/>
              <a:t>?</a:t>
            </a:r>
          </a:p>
          <a:p>
            <a:pPr lvl="1">
              <a:buFont typeface="Arial" pitchFamily="34" charset="0"/>
              <a:buChar char="•"/>
            </a:pPr>
            <a:endParaRPr lang="en-US" sz="900" dirty="0"/>
          </a:p>
          <a:p>
            <a:pPr lvl="1">
              <a:buFont typeface="Arial" pitchFamily="34" charset="0"/>
              <a:buChar char="•"/>
            </a:pPr>
            <a:r>
              <a:rPr lang="en-US" sz="2600" dirty="0" smtClean="0"/>
              <a:t>What is the argument the wise old men are making? How does </a:t>
            </a:r>
            <a:r>
              <a:rPr lang="en-US" sz="2600" dirty="0"/>
              <a:t>the current curriculum (saber tooth) prepare the children to survive </a:t>
            </a:r>
            <a:r>
              <a:rPr lang="en-US" sz="2600" dirty="0" smtClean="0"/>
              <a:t>or thrive in </a:t>
            </a:r>
            <a:r>
              <a:rPr lang="en-US" sz="2600" dirty="0"/>
              <a:t>the society explained in the text?</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Reflection Point</a:t>
            </a:r>
            <a:endParaRPr lang="en-US" sz="5400" dirty="0"/>
          </a:p>
        </p:txBody>
      </p:sp>
      <p:sp>
        <p:nvSpPr>
          <p:cNvPr id="3" name="Content Placeholder 2"/>
          <p:cNvSpPr>
            <a:spLocks noGrp="1"/>
          </p:cNvSpPr>
          <p:nvPr>
            <p:ph idx="1"/>
          </p:nvPr>
        </p:nvSpPr>
        <p:spPr>
          <a:xfrm>
            <a:off x="457200" y="2133600"/>
            <a:ext cx="8229600" cy="4267200"/>
          </a:xfrm>
        </p:spPr>
        <p:txBody>
          <a:bodyPr>
            <a:normAutofit fontScale="55000" lnSpcReduction="20000"/>
          </a:bodyPr>
          <a:lstStyle/>
          <a:p>
            <a:pPr>
              <a:buNone/>
            </a:pPr>
            <a:r>
              <a:rPr lang="en-US" dirty="0" smtClean="0"/>
              <a:t>	</a:t>
            </a:r>
            <a:r>
              <a:rPr lang="en-US" sz="4500" b="1" dirty="0" smtClean="0"/>
              <a:t>Consider the following outlets as ways to reflect on the question from Selected Quote #2:</a:t>
            </a:r>
          </a:p>
          <a:p>
            <a:pPr>
              <a:buNone/>
            </a:pPr>
            <a:endParaRPr lang="en-US" sz="4500" b="1" dirty="0" smtClean="0"/>
          </a:p>
          <a:p>
            <a:pPr lvl="1">
              <a:buFont typeface="Arial" pitchFamily="34" charset="0"/>
              <a:buChar char="•"/>
            </a:pPr>
            <a:r>
              <a:rPr lang="en-US" sz="4400" dirty="0" smtClean="0"/>
              <a:t>PLC discussion</a:t>
            </a:r>
          </a:p>
          <a:p>
            <a:pPr lvl="1">
              <a:buFont typeface="Arial" pitchFamily="34" charset="0"/>
              <a:buChar char="•"/>
            </a:pPr>
            <a:r>
              <a:rPr lang="en-US" sz="4400" dirty="0" smtClean="0"/>
              <a:t>Electronic forums/blogs in one school or throughout a school district</a:t>
            </a:r>
          </a:p>
          <a:p>
            <a:pPr lvl="1">
              <a:buFont typeface="Arial" pitchFamily="34" charset="0"/>
              <a:buChar char="•"/>
            </a:pPr>
            <a:r>
              <a:rPr lang="en-US" sz="4400" dirty="0" smtClean="0"/>
              <a:t>Partner sharing</a:t>
            </a:r>
          </a:p>
          <a:p>
            <a:pPr lvl="1">
              <a:buFont typeface="Arial" pitchFamily="34" charset="0"/>
              <a:buChar char="•"/>
            </a:pPr>
            <a:r>
              <a:rPr lang="en-US" sz="4400" dirty="0" smtClean="0"/>
              <a:t>Journal writing (e-journals)</a:t>
            </a:r>
          </a:p>
          <a:p>
            <a:pPr>
              <a:buNone/>
            </a:pPr>
            <a:endParaRPr lang="en-US" b="1" dirty="0" smtClean="0"/>
          </a:p>
          <a:p>
            <a:pPr>
              <a:buNone/>
            </a:pPr>
            <a:endParaRPr lang="en-US" b="1" dirty="0" smtClean="0"/>
          </a:p>
          <a:p>
            <a:pPr>
              <a:buNone/>
            </a:pPr>
            <a:endParaRPr lang="en-US" b="1" dirty="0" smtClean="0"/>
          </a:p>
          <a:p>
            <a:pPr>
              <a:buNone/>
            </a:pPr>
            <a:endParaRPr lang="en-US" dirty="0" smtClean="0"/>
          </a:p>
          <a:p>
            <a:pPr>
              <a:buNone/>
            </a:pPr>
            <a:r>
              <a:rPr lang="en-US" dirty="0" smtClean="0"/>
              <a:t>	</a:t>
            </a:r>
          </a:p>
        </p:txBody>
      </p:sp>
      <p:sp>
        <p:nvSpPr>
          <p:cNvPr id="4" name="Slide Number Placeholder 3"/>
          <p:cNvSpPr>
            <a:spLocks noGrp="1"/>
          </p:cNvSpPr>
          <p:nvPr>
            <p:ph type="sldNum" sz="quarter" idx="4294967295"/>
          </p:nvPr>
        </p:nvSpPr>
        <p:spPr>
          <a:xfrm>
            <a:off x="6934200" y="6355080"/>
            <a:ext cx="1905000" cy="365125"/>
          </a:xfrm>
          <a:prstGeom prst="rect">
            <a:avLst/>
          </a:prstGeom>
        </p:spPr>
        <p:txBody>
          <a:bodyPr/>
          <a:lstStyle/>
          <a:p>
            <a:fld id="{D684E823-83EE-4712-9C9F-9831D647CBAF}" type="datetime1">
              <a:rPr lang="en-US" smtClean="0"/>
              <a:pPr/>
              <a:t>3/25/2011</a:t>
            </a:fld>
            <a:r>
              <a:rPr lang="en-US" smtClean="0"/>
              <a:t>  •  page </a:t>
            </a:r>
            <a:fld id="{99D554BA-4B2B-444B-B528-5F3ECF70C156}" type="slidenum">
              <a:rPr lang="en-US" smtClean="0"/>
              <a:pPr/>
              <a:t>18</a:t>
            </a:fld>
            <a:endParaRPr lang="en-US" dirty="0" smtClean="0"/>
          </a:p>
        </p:txBody>
      </p:sp>
      <p:pic>
        <p:nvPicPr>
          <p:cNvPr id="1027" name="Picture 3"/>
          <p:cNvPicPr>
            <a:picLocks noChangeAspect="1" noChangeArrowheads="1"/>
          </p:cNvPicPr>
          <p:nvPr/>
        </p:nvPicPr>
        <p:blipFill>
          <a:blip r:embed="rId3" cstate="print"/>
          <a:srcRect/>
          <a:stretch>
            <a:fillRect/>
          </a:stretch>
        </p:blipFill>
        <p:spPr bwMode="auto">
          <a:xfrm>
            <a:off x="22783800" y="23164800"/>
            <a:ext cx="10530942" cy="7924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838200" y="381000"/>
            <a:ext cx="838199" cy="873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idx="4294967295"/>
          </p:nvPr>
        </p:nvSpPr>
        <p:spPr>
          <a:xfrm>
            <a:off x="0" y="274638"/>
            <a:ext cx="9144000" cy="1143000"/>
          </a:xfrm>
        </p:spPr>
        <p:txBody>
          <a:bodyPr/>
          <a:lstStyle/>
          <a:p>
            <a:pPr eaLnBrk="1" hangingPunct="1"/>
            <a:r>
              <a:rPr lang="en-US" dirty="0" smtClean="0">
                <a:latin typeface="Arial" charset="0"/>
                <a:ea typeface="ＭＳ Ｐゴシック"/>
                <a:cs typeface="Arial" charset="0"/>
              </a:rPr>
              <a:t>Selected Quote #3 from the</a:t>
            </a:r>
            <a:br>
              <a:rPr lang="en-US" dirty="0" smtClean="0">
                <a:latin typeface="Arial" charset="0"/>
                <a:ea typeface="ＭＳ Ｐゴシック"/>
                <a:cs typeface="Arial" charset="0"/>
              </a:rPr>
            </a:br>
            <a:r>
              <a:rPr lang="en-US" dirty="0" smtClean="0">
                <a:latin typeface="Arial" charset="0"/>
                <a:ea typeface="ＭＳ Ｐゴシック"/>
                <a:cs typeface="Arial" charset="0"/>
              </a:rPr>
              <a:t>“Saber Tooth Curriculum”</a:t>
            </a:r>
          </a:p>
        </p:txBody>
      </p:sp>
      <p:sp>
        <p:nvSpPr>
          <p:cNvPr id="51202" name="Rectangle 4"/>
          <p:cNvSpPr>
            <a:spLocks noGrp="1" noChangeArrowheads="1"/>
          </p:cNvSpPr>
          <p:nvPr>
            <p:ph type="body" sz="half" idx="4294967295"/>
          </p:nvPr>
        </p:nvSpPr>
        <p:spPr>
          <a:xfrm>
            <a:off x="381000" y="1676400"/>
            <a:ext cx="8229600" cy="2185988"/>
          </a:xfrm>
        </p:spPr>
        <p:txBody>
          <a:bodyPr/>
          <a:lstStyle/>
          <a:p>
            <a:pPr eaLnBrk="1" hangingPunct="1">
              <a:lnSpc>
                <a:spcPct val="90000"/>
              </a:lnSpc>
              <a:buFontTx/>
              <a:buNone/>
            </a:pPr>
            <a:r>
              <a:rPr lang="en-US" sz="2400" i="1" dirty="0" smtClean="0">
                <a:latin typeface="Arial" charset="0"/>
                <a:ea typeface="ＭＳ Ｐゴシック"/>
                <a:cs typeface="Arial" charset="0"/>
              </a:rPr>
              <a:t>	</a:t>
            </a:r>
            <a:r>
              <a:rPr lang="en-US" sz="2000" i="1" dirty="0" smtClean="0">
                <a:latin typeface="Arial" charset="0"/>
                <a:ea typeface="ＭＳ Ｐゴシック"/>
                <a:cs typeface="Arial" charset="0"/>
              </a:rPr>
              <a:t>The wise old men were indignant. Their kindly smiles faded. "If you had any education yourself," they said severely, "you would know that the essence of true education is timelessness. It is something that endures through changing conditions like a solid rock standing squarely and firmly in the middle of a raging torrent. You must know that there are some eternal verities, and the saber-tooth curriculum is one of them!"</a:t>
            </a:r>
          </a:p>
          <a:p>
            <a:pPr eaLnBrk="1" hangingPunct="1">
              <a:lnSpc>
                <a:spcPct val="90000"/>
              </a:lnSpc>
            </a:pPr>
            <a:endParaRPr lang="en-US" sz="2400" dirty="0" smtClean="0">
              <a:latin typeface="Arial" charset="0"/>
              <a:ea typeface="ＭＳ Ｐゴシック"/>
              <a:cs typeface="Arial" charset="0"/>
            </a:endParaRPr>
          </a:p>
        </p:txBody>
      </p:sp>
      <p:pic>
        <p:nvPicPr>
          <p:cNvPr id="5" name="Picture 5"/>
          <p:cNvPicPr>
            <a:picLocks noChangeAspect="1" noChangeArrowheads="1"/>
          </p:cNvPicPr>
          <p:nvPr/>
        </p:nvPicPr>
        <p:blipFill>
          <a:blip r:embed="rId3" cstate="print"/>
          <a:srcRect/>
          <a:stretch>
            <a:fillRect/>
          </a:stretch>
        </p:blipFill>
        <p:spPr bwMode="auto">
          <a:xfrm>
            <a:off x="1752600" y="3886200"/>
            <a:ext cx="5438775" cy="22574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3"/>
          <p:cNvSpPr>
            <a:spLocks noGrp="1"/>
          </p:cNvSpPr>
          <p:nvPr>
            <p:ph type="title"/>
          </p:nvPr>
        </p:nvSpPr>
        <p:spPr>
          <a:xfrm>
            <a:off x="0" y="304800"/>
            <a:ext cx="9144000" cy="914400"/>
          </a:xfrm>
        </p:spPr>
        <p:txBody>
          <a:bodyPr/>
          <a:lstStyle/>
          <a:p>
            <a:pPr eaLnBrk="1" hangingPunct="1"/>
            <a:r>
              <a:rPr lang="en-US" sz="3600" dirty="0" smtClean="0">
                <a:latin typeface="Arial" charset="0"/>
                <a:ea typeface="ＭＳ Ｐゴシック"/>
                <a:cs typeface="Arial" charset="0"/>
              </a:rPr>
              <a:t>Module 1 Objectives &amp;</a:t>
            </a:r>
            <a:br>
              <a:rPr lang="en-US" sz="3600" dirty="0" smtClean="0">
                <a:latin typeface="Arial" charset="0"/>
                <a:ea typeface="ＭＳ Ｐゴシック"/>
                <a:cs typeface="Arial" charset="0"/>
              </a:rPr>
            </a:br>
            <a:r>
              <a:rPr lang="en-US" sz="3600" dirty="0" smtClean="0">
                <a:latin typeface="Arial" charset="0"/>
                <a:ea typeface="ＭＳ Ｐゴシック"/>
                <a:cs typeface="Arial" charset="0"/>
              </a:rPr>
              <a:t>Learner Expectations</a:t>
            </a:r>
          </a:p>
        </p:txBody>
      </p:sp>
      <p:sp>
        <p:nvSpPr>
          <p:cNvPr id="14338" name="Content Placeholder 5"/>
          <p:cNvSpPr>
            <a:spLocks noGrp="1"/>
          </p:cNvSpPr>
          <p:nvPr>
            <p:ph idx="1"/>
          </p:nvPr>
        </p:nvSpPr>
        <p:spPr>
          <a:xfrm>
            <a:off x="685800" y="1295400"/>
            <a:ext cx="8458200" cy="4648200"/>
          </a:xfrm>
        </p:spPr>
        <p:txBody>
          <a:bodyPr/>
          <a:lstStyle/>
          <a:p>
            <a:pPr marL="514350" indent="-514350" eaLnBrk="1" hangingPunct="1">
              <a:buFont typeface="Arial" charset="0"/>
              <a:buNone/>
            </a:pPr>
            <a:endParaRPr lang="en-US" sz="800" dirty="0" smtClean="0">
              <a:latin typeface="Arial" charset="0"/>
              <a:ea typeface="ＭＳ Ｐゴシック"/>
              <a:cs typeface="Arial" charset="0"/>
            </a:endParaRPr>
          </a:p>
          <a:p>
            <a:pPr marL="514350" indent="-514350" eaLnBrk="1" hangingPunct="1">
              <a:buFont typeface="Calibri" pitchFamily="34" charset="0"/>
              <a:buAutoNum type="arabicPeriod"/>
            </a:pPr>
            <a:r>
              <a:rPr lang="en-US" sz="2200" dirty="0" smtClean="0">
                <a:latin typeface="Arial" charset="0"/>
                <a:ea typeface="ＭＳ Ｐゴシック"/>
                <a:cs typeface="Arial" charset="0"/>
              </a:rPr>
              <a:t>I can give a historical perspective of DPI’s basic conceptual framework addressing the call for change and how this change evolved with ACRE, </a:t>
            </a:r>
            <a:r>
              <a:rPr lang="en-US" sz="2200" dirty="0" err="1" smtClean="0">
                <a:latin typeface="Arial" charset="0"/>
                <a:ea typeface="ＭＳ Ｐゴシック"/>
                <a:cs typeface="Arial" charset="0"/>
              </a:rPr>
              <a:t>RttT</a:t>
            </a:r>
            <a:r>
              <a:rPr lang="en-US" sz="2200" dirty="0" smtClean="0">
                <a:latin typeface="Arial" charset="0"/>
                <a:ea typeface="ＭＳ Ｐゴシック"/>
                <a:cs typeface="Arial" charset="0"/>
              </a:rPr>
              <a:t>, and Career &amp; College: Ready, Set, Go! </a:t>
            </a:r>
          </a:p>
          <a:p>
            <a:pPr marL="514350" indent="-514350" eaLnBrk="1" hangingPunct="1">
              <a:buFont typeface="Calibri" pitchFamily="34" charset="0"/>
              <a:buAutoNum type="arabicPeriod"/>
            </a:pPr>
            <a:endParaRPr lang="en-US" sz="800" dirty="0" smtClean="0">
              <a:latin typeface="Arial" charset="0"/>
              <a:ea typeface="ＭＳ Ｐゴシック"/>
              <a:cs typeface="Arial" charset="0"/>
            </a:endParaRPr>
          </a:p>
          <a:p>
            <a:pPr marL="514350" indent="-514350" eaLnBrk="1" hangingPunct="1">
              <a:buFont typeface="Calibri" pitchFamily="34" charset="0"/>
              <a:buAutoNum type="arabicPeriod"/>
            </a:pPr>
            <a:r>
              <a:rPr lang="en-US" sz="2200" dirty="0" smtClean="0">
                <a:latin typeface="Arial" charset="0"/>
                <a:ea typeface="ＭＳ Ｐゴシック"/>
                <a:cs typeface="Arial" charset="0"/>
              </a:rPr>
              <a:t>I can explain the rationale for why North Carolina chose to participate in the </a:t>
            </a:r>
            <a:r>
              <a:rPr lang="en-US" sz="2200" i="1" dirty="0" smtClean="0">
                <a:latin typeface="Arial" charset="0"/>
                <a:ea typeface="ＭＳ Ｐゴシック"/>
                <a:cs typeface="Arial" charset="0"/>
              </a:rPr>
              <a:t>Common Core State Standards </a:t>
            </a:r>
            <a:r>
              <a:rPr lang="en-US" sz="2200" dirty="0" smtClean="0">
                <a:latin typeface="Arial" charset="0"/>
                <a:ea typeface="ＭＳ Ｐゴシック"/>
                <a:cs typeface="Arial" charset="0"/>
              </a:rPr>
              <a:t>and create the </a:t>
            </a:r>
            <a:r>
              <a:rPr lang="en-US" sz="2200" i="1" dirty="0" smtClean="0">
                <a:latin typeface="Arial" charset="0"/>
                <a:ea typeface="ＭＳ Ｐゴシック"/>
                <a:cs typeface="Arial" charset="0"/>
              </a:rPr>
              <a:t>North Carolina Essential Standards</a:t>
            </a:r>
            <a:r>
              <a:rPr lang="en-US" sz="2200" dirty="0" smtClean="0">
                <a:latin typeface="Arial" charset="0"/>
                <a:ea typeface="ＭＳ Ｐゴシック"/>
                <a:cs typeface="Arial" charset="0"/>
              </a:rPr>
              <a:t>.</a:t>
            </a:r>
          </a:p>
          <a:p>
            <a:pPr marL="514350" indent="-514350" eaLnBrk="1" hangingPunct="1">
              <a:buFont typeface="Calibri" pitchFamily="34" charset="0"/>
              <a:buAutoNum type="arabicPeriod"/>
            </a:pPr>
            <a:endParaRPr lang="en-US" sz="800" dirty="0" smtClean="0">
              <a:latin typeface="Arial" charset="0"/>
              <a:ea typeface="ＭＳ Ｐゴシック"/>
              <a:cs typeface="Arial" charset="0"/>
            </a:endParaRPr>
          </a:p>
          <a:p>
            <a:pPr marL="514350" indent="-514350" eaLnBrk="1" hangingPunct="1">
              <a:buFont typeface="Calibri" pitchFamily="34" charset="0"/>
              <a:buAutoNum type="arabicPeriod"/>
            </a:pPr>
            <a:r>
              <a:rPr lang="en-US" sz="2200" dirty="0" smtClean="0">
                <a:latin typeface="Arial" charset="0"/>
                <a:ea typeface="ＭＳ Ｐゴシック"/>
                <a:cs typeface="Arial" charset="0"/>
              </a:rPr>
              <a:t>I can find resources for scaffolding and supporting the change process that will be part of the implementation of the </a:t>
            </a:r>
            <a:r>
              <a:rPr lang="en-US" sz="2200" i="1" dirty="0" smtClean="0">
                <a:latin typeface="Arial" charset="0"/>
                <a:ea typeface="ＭＳ Ｐゴシック"/>
                <a:cs typeface="Arial" charset="0"/>
              </a:rPr>
              <a:t>Common Core State Standards </a:t>
            </a:r>
            <a:r>
              <a:rPr lang="en-US" sz="2200" dirty="0" smtClean="0">
                <a:latin typeface="Arial" charset="0"/>
                <a:ea typeface="ＭＳ Ｐゴシック"/>
                <a:cs typeface="Arial" charset="0"/>
              </a:rPr>
              <a:t>and </a:t>
            </a:r>
            <a:r>
              <a:rPr lang="en-US" sz="2200" i="1" dirty="0" smtClean="0">
                <a:latin typeface="Arial" charset="0"/>
                <a:ea typeface="ＭＳ Ｐゴシック"/>
                <a:cs typeface="Arial" charset="0"/>
              </a:rPr>
              <a:t>North Carolina Essential Standards </a:t>
            </a:r>
            <a:r>
              <a:rPr lang="en-US" sz="2200" dirty="0" smtClean="0">
                <a:latin typeface="Arial" charset="0"/>
                <a:ea typeface="ＭＳ Ｐゴシック"/>
                <a:cs typeface="Arial" charset="0"/>
              </a:rPr>
              <a:t>beginning in 2012-2013. </a:t>
            </a:r>
          </a:p>
          <a:p>
            <a:pPr marL="514350" indent="-514350" eaLnBrk="1" hangingPunct="1">
              <a:buFont typeface="Calibri" pitchFamily="34" charset="0"/>
              <a:buAutoNum type="arabicPeriod"/>
            </a:pPr>
            <a:endParaRPr lang="en-US" dirty="0" smtClean="0">
              <a:latin typeface="Arial" charset="0"/>
              <a:ea typeface="ＭＳ Ｐゴシック"/>
              <a:cs typeface="Arial" charset="0"/>
            </a:endParaRPr>
          </a:p>
          <a:p>
            <a:pPr marL="514350" indent="-514350" eaLnBrk="1" hangingPunct="1">
              <a:buFont typeface="Calibri" pitchFamily="34" charset="0"/>
              <a:buAutoNum type="arabicPeriod"/>
            </a:pPr>
            <a:endParaRPr lang="en-US" dirty="0" smtClean="0">
              <a:latin typeface="Arial" charset="0"/>
              <a:ea typeface="ＭＳ Ｐゴシック"/>
              <a:cs typeface="Arial" charset="0"/>
            </a:endParaRPr>
          </a:p>
        </p:txBody>
      </p:sp>
      <p:sp>
        <p:nvSpPr>
          <p:cNvPr id="14339" name="Slide Number Placeholder 5"/>
          <p:cNvSpPr>
            <a:spLocks noGrp="1"/>
          </p:cNvSpPr>
          <p:nvPr>
            <p:ph type="sldNum" sz="quarter" idx="10"/>
          </p:nvPr>
        </p:nvSpPr>
        <p:spPr bwMode="auto">
          <a:noFill/>
          <a:ln>
            <a:miter lim="800000"/>
            <a:headEnd/>
            <a:tailEnd/>
          </a:ln>
        </p:spPr>
        <p:txBody>
          <a:bodyPr/>
          <a:lstStyle/>
          <a:p>
            <a:fld id="{D3F1DC21-792F-4511-ABCC-AF73FDB520C3}"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FDD30A3C-6872-4D04-9FA6-AA53A361DDB5}" type="slidenum">
              <a:rPr lang="en-US" smtClean="0">
                <a:latin typeface="Calibri" pitchFamily="34" charset="0"/>
                <a:ea typeface="ＭＳ Ｐゴシック"/>
                <a:cs typeface="ＭＳ Ｐゴシック"/>
              </a:rPr>
              <a:pPr/>
              <a:t>2</a:t>
            </a:fld>
            <a:endParaRPr lang="en-US" smtClean="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“Saber Tooth Curriculum”</a:t>
            </a:r>
            <a:endParaRPr lang="en-US" sz="4800" dirty="0"/>
          </a:p>
        </p:txBody>
      </p:sp>
      <p:sp>
        <p:nvSpPr>
          <p:cNvPr id="3" name="Content Placeholder 2"/>
          <p:cNvSpPr>
            <a:spLocks noGrp="1"/>
          </p:cNvSpPr>
          <p:nvPr>
            <p:ph idx="1"/>
          </p:nvPr>
        </p:nvSpPr>
        <p:spPr>
          <a:xfrm>
            <a:off x="457200" y="1752600"/>
            <a:ext cx="8229600" cy="4267200"/>
          </a:xfrm>
        </p:spPr>
        <p:txBody>
          <a:bodyPr>
            <a:normAutofit fontScale="85000" lnSpcReduction="20000"/>
          </a:bodyPr>
          <a:lstStyle/>
          <a:p>
            <a:pPr indent="0">
              <a:buNone/>
            </a:pPr>
            <a:r>
              <a:rPr lang="en-US" dirty="0" smtClean="0"/>
              <a:t>Think about the quote from the text and respond to </a:t>
            </a:r>
            <a:r>
              <a:rPr lang="en-US" b="1" dirty="0" smtClean="0">
                <a:solidFill>
                  <a:schemeClr val="accent2"/>
                </a:solidFill>
                <a:effectLst>
                  <a:outerShdw blurRad="38100" dist="38100" dir="2700000" algn="tl">
                    <a:srgbClr val="000000">
                      <a:alpha val="43137"/>
                    </a:srgbClr>
                  </a:outerShdw>
                </a:effectLst>
              </a:rPr>
              <a:t>one</a:t>
            </a:r>
            <a:r>
              <a:rPr lang="en-US" dirty="0" smtClean="0">
                <a:solidFill>
                  <a:schemeClr val="accent2"/>
                </a:solidFill>
              </a:rPr>
              <a:t> </a:t>
            </a:r>
            <a:r>
              <a:rPr lang="en-US" dirty="0" smtClean="0"/>
              <a:t>of the following prompts: </a:t>
            </a:r>
          </a:p>
          <a:p>
            <a:pPr indent="0">
              <a:buNone/>
            </a:pPr>
            <a:endParaRPr lang="en-US" sz="1400" dirty="0" smtClean="0"/>
          </a:p>
          <a:p>
            <a:pPr indent="0"/>
            <a:r>
              <a:rPr lang="en-US" dirty="0" smtClean="0"/>
              <a:t> In what ways are </a:t>
            </a:r>
            <a:r>
              <a:rPr lang="en-US" dirty="0"/>
              <a:t>we </a:t>
            </a:r>
            <a:r>
              <a:rPr lang="en-US" i="1" dirty="0"/>
              <a:t>called to change </a:t>
            </a:r>
            <a:r>
              <a:rPr lang="en-US" dirty="0"/>
              <a:t>to prepare our students to meet the demands of our changing world</a:t>
            </a:r>
            <a:r>
              <a:rPr lang="en-US" dirty="0" smtClean="0"/>
              <a:t>? How do we prepare to answer and adapt to the </a:t>
            </a:r>
            <a:r>
              <a:rPr lang="en-US" i="1" dirty="0" smtClean="0"/>
              <a:t>call for change</a:t>
            </a:r>
            <a:r>
              <a:rPr lang="en-US" dirty="0" smtClean="0"/>
              <a:t>?</a:t>
            </a:r>
          </a:p>
          <a:p>
            <a:pPr indent="0"/>
            <a:endParaRPr lang="en-US" sz="1000" dirty="0"/>
          </a:p>
          <a:p>
            <a:pPr indent="0"/>
            <a:r>
              <a:rPr lang="en-US" dirty="0" smtClean="0"/>
              <a:t> Nearly </a:t>
            </a:r>
            <a:r>
              <a:rPr lang="en-US" dirty="0"/>
              <a:t>every school district </a:t>
            </a:r>
            <a:r>
              <a:rPr lang="en-US" dirty="0" smtClean="0"/>
              <a:t>has a mission </a:t>
            </a:r>
            <a:r>
              <a:rPr lang="en-US" dirty="0"/>
              <a:t>statement </a:t>
            </a:r>
            <a:r>
              <a:rPr lang="en-US" dirty="0" smtClean="0"/>
              <a:t>that declares </a:t>
            </a:r>
            <a:r>
              <a:rPr lang="en-US" dirty="0"/>
              <a:t>the purpose of creating </a:t>
            </a:r>
            <a:r>
              <a:rPr lang="en-US" dirty="0">
                <a:hlinkClick r:id="rId3"/>
              </a:rPr>
              <a:t>21</a:t>
            </a:r>
            <a:r>
              <a:rPr lang="en-US" baseline="30000" dirty="0">
                <a:hlinkClick r:id="rId3"/>
              </a:rPr>
              <a:t>st</a:t>
            </a:r>
            <a:r>
              <a:rPr lang="en-US" dirty="0">
                <a:hlinkClick r:id="rId3"/>
              </a:rPr>
              <a:t> century</a:t>
            </a:r>
            <a:r>
              <a:rPr lang="en-US" dirty="0"/>
              <a:t>, skilled, college-ready students.  </a:t>
            </a:r>
            <a:r>
              <a:rPr lang="en-US" dirty="0" smtClean="0"/>
              <a:t>What changes must we make to meet this mission? </a:t>
            </a:r>
          </a:p>
          <a:p>
            <a:pPr>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Reflection Point</a:t>
            </a:r>
            <a:endParaRPr lang="en-US" sz="5400" dirty="0"/>
          </a:p>
        </p:txBody>
      </p:sp>
      <p:sp>
        <p:nvSpPr>
          <p:cNvPr id="3" name="Content Placeholder 2"/>
          <p:cNvSpPr>
            <a:spLocks noGrp="1"/>
          </p:cNvSpPr>
          <p:nvPr>
            <p:ph idx="1"/>
          </p:nvPr>
        </p:nvSpPr>
        <p:spPr>
          <a:xfrm>
            <a:off x="457200" y="2133600"/>
            <a:ext cx="8229600" cy="4267200"/>
          </a:xfrm>
        </p:spPr>
        <p:txBody>
          <a:bodyPr>
            <a:normAutofit fontScale="55000" lnSpcReduction="20000"/>
          </a:bodyPr>
          <a:lstStyle/>
          <a:p>
            <a:pPr>
              <a:buNone/>
            </a:pPr>
            <a:r>
              <a:rPr lang="en-US" dirty="0" smtClean="0"/>
              <a:t>	</a:t>
            </a:r>
            <a:r>
              <a:rPr lang="en-US" sz="4500" b="1" dirty="0" smtClean="0"/>
              <a:t>Consider the following outlets as ways to reflect on the question from Selected Quote #3:</a:t>
            </a:r>
          </a:p>
          <a:p>
            <a:pPr>
              <a:buNone/>
            </a:pPr>
            <a:endParaRPr lang="en-US" sz="4500" b="1" dirty="0" smtClean="0"/>
          </a:p>
          <a:p>
            <a:pPr lvl="1">
              <a:buFont typeface="Arial" pitchFamily="34" charset="0"/>
              <a:buChar char="•"/>
            </a:pPr>
            <a:r>
              <a:rPr lang="en-US" sz="4400" dirty="0" smtClean="0"/>
              <a:t>PLC discussion</a:t>
            </a:r>
          </a:p>
          <a:p>
            <a:pPr lvl="1">
              <a:buFont typeface="Arial" pitchFamily="34" charset="0"/>
              <a:buChar char="•"/>
            </a:pPr>
            <a:r>
              <a:rPr lang="en-US" sz="4400" dirty="0" smtClean="0"/>
              <a:t>Electronic forums/blogs in one school or throughout a school district</a:t>
            </a:r>
          </a:p>
          <a:p>
            <a:pPr lvl="1">
              <a:buFont typeface="Arial" pitchFamily="34" charset="0"/>
              <a:buChar char="•"/>
            </a:pPr>
            <a:r>
              <a:rPr lang="en-US" sz="4400" dirty="0" smtClean="0"/>
              <a:t>Partner sharing</a:t>
            </a:r>
          </a:p>
          <a:p>
            <a:pPr lvl="1">
              <a:buFont typeface="Arial" pitchFamily="34" charset="0"/>
              <a:buChar char="•"/>
            </a:pPr>
            <a:r>
              <a:rPr lang="en-US" sz="4400" dirty="0" smtClean="0"/>
              <a:t>Journal writing (e-journals)</a:t>
            </a:r>
          </a:p>
          <a:p>
            <a:pPr>
              <a:buNone/>
            </a:pPr>
            <a:endParaRPr lang="en-US" b="1" dirty="0" smtClean="0"/>
          </a:p>
          <a:p>
            <a:pPr>
              <a:buNone/>
            </a:pPr>
            <a:endParaRPr lang="en-US" b="1" dirty="0" smtClean="0"/>
          </a:p>
          <a:p>
            <a:pPr>
              <a:buNone/>
            </a:pPr>
            <a:endParaRPr lang="en-US" b="1" dirty="0" smtClean="0"/>
          </a:p>
          <a:p>
            <a:pPr>
              <a:buNone/>
            </a:pPr>
            <a:endParaRPr lang="en-US" dirty="0" smtClean="0"/>
          </a:p>
          <a:p>
            <a:pPr>
              <a:buNone/>
            </a:pPr>
            <a:r>
              <a:rPr lang="en-US" dirty="0" smtClean="0"/>
              <a:t>	</a:t>
            </a:r>
          </a:p>
        </p:txBody>
      </p:sp>
      <p:sp>
        <p:nvSpPr>
          <p:cNvPr id="4" name="Slide Number Placeholder 3"/>
          <p:cNvSpPr>
            <a:spLocks noGrp="1"/>
          </p:cNvSpPr>
          <p:nvPr>
            <p:ph type="sldNum" sz="quarter" idx="4294967295"/>
          </p:nvPr>
        </p:nvSpPr>
        <p:spPr>
          <a:xfrm>
            <a:off x="6934200" y="6355080"/>
            <a:ext cx="1905000" cy="365125"/>
          </a:xfrm>
          <a:prstGeom prst="rect">
            <a:avLst/>
          </a:prstGeom>
        </p:spPr>
        <p:txBody>
          <a:bodyPr/>
          <a:lstStyle/>
          <a:p>
            <a:fld id="{D684E823-83EE-4712-9C9F-9831D647CBAF}" type="datetime1">
              <a:rPr lang="en-US" smtClean="0"/>
              <a:pPr/>
              <a:t>3/25/2011</a:t>
            </a:fld>
            <a:r>
              <a:rPr lang="en-US" smtClean="0"/>
              <a:t>  •  page </a:t>
            </a:r>
            <a:fld id="{99D554BA-4B2B-444B-B528-5F3ECF70C156}" type="slidenum">
              <a:rPr lang="en-US" smtClean="0"/>
              <a:pPr/>
              <a:t>21</a:t>
            </a:fld>
            <a:endParaRPr lang="en-US" dirty="0" smtClean="0"/>
          </a:p>
        </p:txBody>
      </p:sp>
      <p:pic>
        <p:nvPicPr>
          <p:cNvPr id="1027" name="Picture 3"/>
          <p:cNvPicPr>
            <a:picLocks noChangeAspect="1" noChangeArrowheads="1"/>
          </p:cNvPicPr>
          <p:nvPr/>
        </p:nvPicPr>
        <p:blipFill>
          <a:blip r:embed="rId3" cstate="print"/>
          <a:srcRect/>
          <a:stretch>
            <a:fillRect/>
          </a:stretch>
        </p:blipFill>
        <p:spPr bwMode="auto">
          <a:xfrm>
            <a:off x="22783800" y="23164800"/>
            <a:ext cx="10530942" cy="7924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838200" y="381000"/>
            <a:ext cx="838199" cy="873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pPr eaLnBrk="1" hangingPunct="1"/>
            <a:r>
              <a:rPr lang="en-US" dirty="0" smtClean="0">
                <a:latin typeface="Arial" charset="0"/>
                <a:ea typeface="ＭＳ Ｐゴシック"/>
                <a:cs typeface="Arial" charset="0"/>
              </a:rPr>
              <a:t>Time Out</a:t>
            </a:r>
          </a:p>
        </p:txBody>
      </p:sp>
      <p:sp>
        <p:nvSpPr>
          <p:cNvPr id="4" name="Rounded Rectangle 3"/>
          <p:cNvSpPr/>
          <p:nvPr/>
        </p:nvSpPr>
        <p:spPr>
          <a:xfrm>
            <a:off x="5410200" y="19050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NCLB</a:t>
            </a:r>
          </a:p>
        </p:txBody>
      </p:sp>
      <p:sp>
        <p:nvSpPr>
          <p:cNvPr id="5" name="Content Placeholder 4"/>
          <p:cNvSpPr>
            <a:spLocks noGrp="1"/>
          </p:cNvSpPr>
          <p:nvPr>
            <p:ph idx="1"/>
          </p:nvPr>
        </p:nvSpPr>
        <p:spPr>
          <a:xfrm>
            <a:off x="5410200" y="2590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eaLnBrk="1" hangingPunct="1">
              <a:buFont typeface="Arial" charset="0"/>
              <a:buNone/>
              <a:defRPr/>
            </a:pPr>
            <a:r>
              <a:rPr lang="en-US" sz="1800" dirty="0" smtClean="0"/>
              <a:t>ACRE</a:t>
            </a:r>
            <a:endParaRPr lang="en-US" sz="1800" dirty="0"/>
          </a:p>
        </p:txBody>
      </p:sp>
      <p:sp>
        <p:nvSpPr>
          <p:cNvPr id="6" name="Rounded Rectangle 5"/>
          <p:cNvSpPr/>
          <p:nvPr/>
        </p:nvSpPr>
        <p:spPr>
          <a:xfrm>
            <a:off x="5410200" y="32766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SEA</a:t>
            </a:r>
          </a:p>
        </p:txBody>
      </p:sp>
      <p:sp>
        <p:nvSpPr>
          <p:cNvPr id="7" name="Rounded Rectangle 6"/>
          <p:cNvSpPr/>
          <p:nvPr/>
        </p:nvSpPr>
        <p:spPr>
          <a:xfrm>
            <a:off x="5486400" y="3962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CECAS</a:t>
            </a:r>
          </a:p>
        </p:txBody>
      </p:sp>
      <p:sp>
        <p:nvSpPr>
          <p:cNvPr id="8" name="Rounded Rectangle 7"/>
          <p:cNvSpPr/>
          <p:nvPr/>
        </p:nvSpPr>
        <p:spPr>
          <a:xfrm>
            <a:off x="5486400" y="46482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ESEA</a:t>
            </a:r>
          </a:p>
        </p:txBody>
      </p:sp>
      <p:sp>
        <p:nvSpPr>
          <p:cNvPr id="10" name="Rounded Rectangle 9"/>
          <p:cNvSpPr/>
          <p:nvPr/>
        </p:nvSpPr>
        <p:spPr>
          <a:xfrm>
            <a:off x="7315200" y="1828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NC FALCON</a:t>
            </a:r>
          </a:p>
        </p:txBody>
      </p:sp>
      <p:sp>
        <p:nvSpPr>
          <p:cNvPr id="11" name="Rounded Rectangle 10"/>
          <p:cNvSpPr/>
          <p:nvPr/>
        </p:nvSpPr>
        <p:spPr>
          <a:xfrm>
            <a:off x="7315200" y="2590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Common Core</a:t>
            </a:r>
          </a:p>
        </p:txBody>
      </p:sp>
      <p:sp>
        <p:nvSpPr>
          <p:cNvPr id="12" name="Rounded Rectangle 11"/>
          <p:cNvSpPr/>
          <p:nvPr/>
        </p:nvSpPr>
        <p:spPr>
          <a:xfrm>
            <a:off x="7315200" y="32766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SLDS</a:t>
            </a:r>
          </a:p>
        </p:txBody>
      </p:sp>
      <p:sp>
        <p:nvSpPr>
          <p:cNvPr id="13" name="Rounded Rectangle 12"/>
          <p:cNvSpPr/>
          <p:nvPr/>
        </p:nvSpPr>
        <p:spPr>
          <a:xfrm>
            <a:off x="7315200" y="3962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CEDARS</a:t>
            </a:r>
          </a:p>
        </p:txBody>
      </p:sp>
      <p:sp>
        <p:nvSpPr>
          <p:cNvPr id="14" name="Rounded Rectangle 13"/>
          <p:cNvSpPr/>
          <p:nvPr/>
        </p:nvSpPr>
        <p:spPr>
          <a:xfrm>
            <a:off x="7315200" y="4724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EVAAS</a:t>
            </a:r>
          </a:p>
        </p:txBody>
      </p:sp>
      <p:sp>
        <p:nvSpPr>
          <p:cNvPr id="15" name="Rounded Rectangle 14"/>
          <p:cNvSpPr/>
          <p:nvPr/>
        </p:nvSpPr>
        <p:spPr>
          <a:xfrm>
            <a:off x="381000" y="17526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t>No Child Left Behind</a:t>
            </a:r>
          </a:p>
        </p:txBody>
      </p:sp>
      <p:sp>
        <p:nvSpPr>
          <p:cNvPr id="16" name="Rounded Rectangle 15"/>
          <p:cNvSpPr/>
          <p:nvPr/>
        </p:nvSpPr>
        <p:spPr>
          <a:xfrm>
            <a:off x="2209800" y="5486400"/>
            <a:ext cx="1676400" cy="9144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Common Education Data Analysis Reporting System</a:t>
            </a:r>
          </a:p>
        </p:txBody>
      </p:sp>
      <p:sp>
        <p:nvSpPr>
          <p:cNvPr id="17" name="Rounded Rectangle 16"/>
          <p:cNvSpPr/>
          <p:nvPr/>
        </p:nvSpPr>
        <p:spPr>
          <a:xfrm>
            <a:off x="381000" y="2438400"/>
            <a:ext cx="1524000" cy="6096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200" dirty="0"/>
              <a:t>Accountability Curriculum Reform Effort</a:t>
            </a:r>
          </a:p>
        </p:txBody>
      </p:sp>
      <p:sp>
        <p:nvSpPr>
          <p:cNvPr id="18" name="Rounded Rectangle 17"/>
          <p:cNvSpPr/>
          <p:nvPr/>
        </p:nvSpPr>
        <p:spPr>
          <a:xfrm>
            <a:off x="304800" y="5486400"/>
            <a:ext cx="1676400" cy="10668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Comprehensive Exceptional Children Accountability System</a:t>
            </a:r>
          </a:p>
        </p:txBody>
      </p:sp>
      <p:sp>
        <p:nvSpPr>
          <p:cNvPr id="19" name="Rounded Rectangle 18"/>
          <p:cNvSpPr/>
          <p:nvPr/>
        </p:nvSpPr>
        <p:spPr>
          <a:xfrm>
            <a:off x="304800" y="3124200"/>
            <a:ext cx="1600200" cy="9144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200" dirty="0"/>
              <a:t>Standards adopted by National Governors Association </a:t>
            </a:r>
          </a:p>
        </p:txBody>
      </p:sp>
      <p:sp>
        <p:nvSpPr>
          <p:cNvPr id="20" name="Rounded Rectangle 19"/>
          <p:cNvSpPr/>
          <p:nvPr/>
        </p:nvSpPr>
        <p:spPr>
          <a:xfrm>
            <a:off x="0" y="4191000"/>
            <a:ext cx="1981200" cy="1143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North Carolina's Formative Assessment Learning Community's Online Network</a:t>
            </a:r>
          </a:p>
        </p:txBody>
      </p:sp>
      <p:sp>
        <p:nvSpPr>
          <p:cNvPr id="21" name="Rounded Rectangle 20"/>
          <p:cNvSpPr/>
          <p:nvPr/>
        </p:nvSpPr>
        <p:spPr>
          <a:xfrm>
            <a:off x="2209800" y="4572000"/>
            <a:ext cx="1676400" cy="762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Elementary Secondary  Education Act</a:t>
            </a:r>
          </a:p>
        </p:txBody>
      </p:sp>
      <p:sp>
        <p:nvSpPr>
          <p:cNvPr id="22" name="Rounded Rectangle 21"/>
          <p:cNvSpPr/>
          <p:nvPr/>
        </p:nvSpPr>
        <p:spPr>
          <a:xfrm>
            <a:off x="2209800" y="2667000"/>
            <a:ext cx="1600200" cy="6858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State Education Agency</a:t>
            </a:r>
          </a:p>
        </p:txBody>
      </p:sp>
      <p:sp>
        <p:nvSpPr>
          <p:cNvPr id="23" name="Rounded Rectangle 22"/>
          <p:cNvSpPr/>
          <p:nvPr/>
        </p:nvSpPr>
        <p:spPr>
          <a:xfrm>
            <a:off x="2286000" y="1752600"/>
            <a:ext cx="1524000" cy="6858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State Longitudinal Data System</a:t>
            </a:r>
          </a:p>
        </p:txBody>
      </p:sp>
      <p:sp>
        <p:nvSpPr>
          <p:cNvPr id="24" name="Rounded Rectangle 23"/>
          <p:cNvSpPr/>
          <p:nvPr/>
        </p:nvSpPr>
        <p:spPr>
          <a:xfrm>
            <a:off x="2209800" y="3581400"/>
            <a:ext cx="1676400" cy="838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Educational Value Added Assessment System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lstStyle/>
          <a:p>
            <a:pPr eaLnBrk="1" hangingPunct="1"/>
            <a:r>
              <a:rPr lang="en-US" sz="6000" dirty="0" smtClean="0">
                <a:latin typeface="Arial" charset="0"/>
                <a:ea typeface="ＭＳ Ｐゴシック"/>
                <a:cs typeface="Arial" charset="0"/>
              </a:rPr>
              <a:t>Activity 2</a:t>
            </a:r>
          </a:p>
        </p:txBody>
      </p:sp>
      <p:sp>
        <p:nvSpPr>
          <p:cNvPr id="58370" name="Slide Number Placeholder 2"/>
          <p:cNvSpPr>
            <a:spLocks noGrp="1"/>
          </p:cNvSpPr>
          <p:nvPr>
            <p:ph type="sldNum" sz="quarter" idx="10"/>
          </p:nvPr>
        </p:nvSpPr>
        <p:spPr bwMode="auto">
          <a:noFill/>
          <a:ln>
            <a:miter lim="800000"/>
            <a:headEnd/>
            <a:tailEnd/>
          </a:ln>
        </p:spPr>
        <p:txBody>
          <a:bodyPr/>
          <a:lstStyle/>
          <a:p>
            <a:fld id="{E4699225-E593-4E7E-86B7-605FC60FDB50}"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767EF776-A2D1-4262-8B74-B84644CA9142}" type="slidenum">
              <a:rPr lang="en-US" smtClean="0">
                <a:latin typeface="Calibri" pitchFamily="34" charset="0"/>
                <a:ea typeface="ＭＳ Ｐゴシック"/>
                <a:cs typeface="ＭＳ Ｐゴシック"/>
              </a:rPr>
              <a:pPr/>
              <a:t>23</a:t>
            </a:fld>
            <a:endParaRPr lang="en-US" smtClean="0">
              <a:latin typeface="Calibri" pitchFamily="34" charset="0"/>
              <a:ea typeface="ＭＳ Ｐゴシック"/>
              <a:cs typeface="ＭＳ Ｐゴシック"/>
            </a:endParaRPr>
          </a:p>
        </p:txBody>
      </p:sp>
      <p:sp>
        <p:nvSpPr>
          <p:cNvPr id="58371" name="Content Placeholder 2"/>
          <p:cNvSpPr txBox="1">
            <a:spLocks/>
          </p:cNvSpPr>
          <p:nvPr/>
        </p:nvSpPr>
        <p:spPr bwMode="auto">
          <a:xfrm>
            <a:off x="457200" y="1371600"/>
            <a:ext cx="8229600" cy="4754563"/>
          </a:xfrm>
          <a:prstGeom prst="rect">
            <a:avLst/>
          </a:prstGeom>
          <a:noFill/>
          <a:ln w="9525">
            <a:noFill/>
            <a:miter lim="800000"/>
            <a:headEnd/>
            <a:tailEnd/>
          </a:ln>
        </p:spPr>
        <p:txBody>
          <a:bodyPr/>
          <a:lstStyle/>
          <a:p>
            <a:pPr marL="1257300" lvl="2" indent="-342900" defTabSz="457200">
              <a:spcBef>
                <a:spcPct val="20000"/>
              </a:spcBef>
            </a:pPr>
            <a:endParaRPr lang="en-US" sz="4000" dirty="0">
              <a:latin typeface="Calibri" pitchFamily="34" charset="0"/>
            </a:endParaRPr>
          </a:p>
          <a:p>
            <a:pPr marL="1257300" lvl="2" indent="-342900" defTabSz="457200">
              <a:spcBef>
                <a:spcPct val="20000"/>
              </a:spcBef>
            </a:pPr>
            <a:r>
              <a:rPr lang="en-US" sz="4000" dirty="0" smtClean="0">
                <a:latin typeface="Calibri" pitchFamily="34" charset="0"/>
              </a:rPr>
              <a:t>	What can we learn from the data about our need to change or make </a:t>
            </a:r>
            <a:br>
              <a:rPr lang="en-US" sz="4000" dirty="0" smtClean="0">
                <a:latin typeface="Calibri" pitchFamily="34" charset="0"/>
              </a:rPr>
            </a:br>
            <a:r>
              <a:rPr lang="en-US" sz="4000" b="1" i="1" dirty="0" smtClean="0">
                <a:latin typeface="Calibri" pitchFamily="34" charset="0"/>
              </a:rPr>
              <a:t>immediate</a:t>
            </a:r>
            <a:br>
              <a:rPr lang="en-US" sz="4000" b="1" i="1" dirty="0" smtClean="0">
                <a:latin typeface="Calibri" pitchFamily="34" charset="0"/>
              </a:rPr>
            </a:br>
            <a:r>
              <a:rPr lang="en-US" sz="4000" b="1" i="1" dirty="0" smtClean="0">
                <a:latin typeface="Calibri" pitchFamily="34" charset="0"/>
              </a:rPr>
              <a:t>adjustments</a:t>
            </a:r>
            <a:r>
              <a:rPr lang="en-US" sz="4000" dirty="0" smtClean="0">
                <a:latin typeface="Calibri" pitchFamily="34" charset="0"/>
              </a:rPr>
              <a:t>?</a:t>
            </a:r>
          </a:p>
        </p:txBody>
      </p:sp>
      <p:pic>
        <p:nvPicPr>
          <p:cNvPr id="5" name="Picture 4"/>
          <p:cNvPicPr>
            <a:picLocks noChangeAspect="1" noChangeArrowheads="1"/>
          </p:cNvPicPr>
          <p:nvPr/>
        </p:nvPicPr>
        <p:blipFill>
          <a:blip r:embed="rId3" cstate="print"/>
          <a:srcRect/>
          <a:stretch>
            <a:fillRect/>
          </a:stretch>
        </p:blipFill>
        <p:spPr>
          <a:xfrm>
            <a:off x="4724400" y="3657600"/>
            <a:ext cx="3689674" cy="18796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304800"/>
            <a:ext cx="8229600" cy="1143000"/>
          </a:xfrm>
        </p:spPr>
        <p:txBody>
          <a:bodyPr/>
          <a:lstStyle/>
          <a:p>
            <a:r>
              <a:rPr lang="en-US" sz="3200" i="1" dirty="0" smtClean="0">
                <a:latin typeface="Arial Black" pitchFamily="34" charset="0"/>
              </a:rPr>
              <a:t>The </a:t>
            </a:r>
            <a:r>
              <a:rPr lang="en-US" sz="3200" i="1" dirty="0">
                <a:latin typeface="Arial Black" pitchFamily="34" charset="0"/>
              </a:rPr>
              <a:t>Nation’s Report Card:  </a:t>
            </a:r>
            <a:r>
              <a:rPr lang="en-US" sz="3200" i="1" dirty="0" smtClean="0">
                <a:latin typeface="Arial Black" pitchFamily="34" charset="0"/>
              </a:rPr>
              <a:t/>
            </a:r>
            <a:br>
              <a:rPr lang="en-US" sz="3200" i="1" dirty="0" smtClean="0">
                <a:latin typeface="Arial Black" pitchFamily="34" charset="0"/>
              </a:rPr>
            </a:br>
            <a:r>
              <a:rPr lang="en-US" sz="3200" i="1" dirty="0" smtClean="0">
                <a:latin typeface="Arial Black" pitchFamily="34" charset="0"/>
              </a:rPr>
              <a:t>Arts </a:t>
            </a:r>
            <a:r>
              <a:rPr lang="en-US" sz="3200" i="1" dirty="0">
                <a:latin typeface="Arial Black" pitchFamily="34" charset="0"/>
              </a:rPr>
              <a:t>2008</a:t>
            </a:r>
          </a:p>
        </p:txBody>
      </p:sp>
      <p:sp>
        <p:nvSpPr>
          <p:cNvPr id="10244" name="Rectangle 4"/>
          <p:cNvSpPr>
            <a:spLocks noGrp="1" noChangeArrowheads="1"/>
          </p:cNvSpPr>
          <p:nvPr>
            <p:ph type="body" sz="half" idx="1"/>
          </p:nvPr>
        </p:nvSpPr>
        <p:spPr>
          <a:xfrm>
            <a:off x="457200" y="1905000"/>
            <a:ext cx="8229600" cy="1905000"/>
          </a:xfrm>
        </p:spPr>
        <p:txBody>
          <a:bodyPr/>
          <a:lstStyle/>
          <a:p>
            <a:pPr>
              <a:buNone/>
            </a:pPr>
            <a:r>
              <a:rPr lang="en-US" sz="2800" dirty="0" smtClean="0"/>
              <a:t>	In </a:t>
            </a:r>
            <a:r>
              <a:rPr lang="en-US" sz="2800" dirty="0"/>
              <a:t>visual arts, </a:t>
            </a:r>
            <a:r>
              <a:rPr lang="en-US" sz="2800" b="1" dirty="0">
                <a:solidFill>
                  <a:srgbClr val="FF0000"/>
                </a:solidFill>
              </a:rPr>
              <a:t>19%</a:t>
            </a:r>
            <a:r>
              <a:rPr lang="en-US" sz="2800" dirty="0"/>
              <a:t> of the students tested were able to connect the formal characteristics of an artist’s self-portrait with what the artist was trying to communicate.</a:t>
            </a:r>
          </a:p>
        </p:txBody>
      </p:sp>
      <p:pic>
        <p:nvPicPr>
          <p:cNvPr id="10251" name="Picture 11"/>
          <p:cNvPicPr>
            <a:picLocks noGrp="1" noChangeAspect="1" noChangeArrowheads="1"/>
          </p:cNvPicPr>
          <p:nvPr>
            <p:ph sz="half" idx="2"/>
          </p:nvPr>
        </p:nvPicPr>
        <p:blipFill>
          <a:blip r:embed="rId3" cstate="print"/>
          <a:srcRect/>
          <a:stretch>
            <a:fillRect/>
          </a:stretch>
        </p:blipFill>
        <p:spPr>
          <a:xfrm>
            <a:off x="674688" y="3938588"/>
            <a:ext cx="7793037" cy="2187575"/>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p:txBody>
          <a:bodyPr/>
          <a:lstStyle/>
          <a:p>
            <a:r>
              <a:rPr lang="en-US" sz="3200" i="1" dirty="0" smtClean="0">
                <a:latin typeface="Arial Black" pitchFamily="34" charset="0"/>
              </a:rPr>
              <a:t>The </a:t>
            </a:r>
            <a:r>
              <a:rPr lang="en-US" sz="3200" i="1" dirty="0">
                <a:latin typeface="Arial Black" pitchFamily="34" charset="0"/>
              </a:rPr>
              <a:t>Nation’s Report Card:  </a:t>
            </a:r>
            <a:r>
              <a:rPr lang="en-US" sz="3200" i="1" dirty="0" smtClean="0">
                <a:latin typeface="Arial Black" pitchFamily="34" charset="0"/>
              </a:rPr>
              <a:t/>
            </a:r>
            <a:br>
              <a:rPr lang="en-US" sz="3200" i="1" dirty="0" smtClean="0">
                <a:latin typeface="Arial Black" pitchFamily="34" charset="0"/>
              </a:rPr>
            </a:br>
            <a:r>
              <a:rPr lang="en-US" sz="3200" i="1" dirty="0" smtClean="0">
                <a:latin typeface="Arial Black" pitchFamily="34" charset="0"/>
              </a:rPr>
              <a:t>Civics </a:t>
            </a:r>
            <a:r>
              <a:rPr lang="en-US" sz="3200" i="1" dirty="0">
                <a:latin typeface="Arial Black" pitchFamily="34" charset="0"/>
              </a:rPr>
              <a:t>2006</a:t>
            </a:r>
          </a:p>
        </p:txBody>
      </p:sp>
      <p:sp>
        <p:nvSpPr>
          <p:cNvPr id="15365" name="Rectangle 5"/>
          <p:cNvSpPr>
            <a:spLocks noGrp="1" noChangeArrowheads="1"/>
          </p:cNvSpPr>
          <p:nvPr>
            <p:ph type="body" sz="half" idx="1"/>
          </p:nvPr>
        </p:nvSpPr>
        <p:spPr>
          <a:xfrm>
            <a:off x="457200" y="1828800"/>
            <a:ext cx="8229600" cy="1600200"/>
          </a:xfrm>
        </p:spPr>
        <p:txBody>
          <a:bodyPr/>
          <a:lstStyle/>
          <a:p>
            <a:pPr>
              <a:buNone/>
            </a:pPr>
            <a:r>
              <a:rPr lang="en-US" sz="2800" dirty="0" smtClean="0"/>
              <a:t>	This </a:t>
            </a:r>
            <a:r>
              <a:rPr lang="en-US" sz="2800" dirty="0"/>
              <a:t>is what students knew about </a:t>
            </a:r>
            <a:r>
              <a:rPr lang="en-US" sz="2800" dirty="0" smtClean="0"/>
              <a:t>the judicial system </a:t>
            </a:r>
            <a:r>
              <a:rPr lang="en-US" sz="2800" dirty="0"/>
              <a:t>in 4</a:t>
            </a:r>
            <a:r>
              <a:rPr lang="en-US" sz="2800" baseline="30000" dirty="0"/>
              <a:t>th</a:t>
            </a:r>
            <a:r>
              <a:rPr lang="en-US" sz="2800" dirty="0"/>
              <a:t> grade:  </a:t>
            </a:r>
            <a:r>
              <a:rPr lang="en-US" sz="2800" b="1" dirty="0">
                <a:solidFill>
                  <a:srgbClr val="FF0000"/>
                </a:solidFill>
              </a:rPr>
              <a:t>14%</a:t>
            </a:r>
            <a:r>
              <a:rPr lang="en-US" sz="2800" dirty="0"/>
              <a:t> recognized that defendants have a right to a lawyer. </a:t>
            </a:r>
          </a:p>
        </p:txBody>
      </p:sp>
      <p:pic>
        <p:nvPicPr>
          <p:cNvPr id="15369" name="Picture 9"/>
          <p:cNvPicPr>
            <a:picLocks noGrp="1" noChangeAspect="1" noChangeArrowheads="1"/>
          </p:cNvPicPr>
          <p:nvPr>
            <p:ph sz="half" idx="2"/>
          </p:nvPr>
        </p:nvPicPr>
        <p:blipFill>
          <a:blip r:embed="rId3" cstate="print"/>
          <a:srcRect/>
          <a:stretch>
            <a:fillRect/>
          </a:stretch>
        </p:blipFill>
        <p:spPr>
          <a:xfrm>
            <a:off x="457200" y="3657600"/>
            <a:ext cx="8258175" cy="2449513"/>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idx="4294967295"/>
          </p:nvPr>
        </p:nvSpPr>
        <p:spPr/>
        <p:txBody>
          <a:bodyPr anchor="t"/>
          <a:lstStyle/>
          <a:p>
            <a:r>
              <a:rPr lang="en-US" sz="3600" i="1">
                <a:latin typeface="Arial Black" pitchFamily="34" charset="0"/>
              </a:rPr>
              <a:t>The Nation’s Report Card:  </a:t>
            </a:r>
            <a:br>
              <a:rPr lang="en-US" sz="3600" i="1">
                <a:latin typeface="Arial Black" pitchFamily="34" charset="0"/>
              </a:rPr>
            </a:br>
            <a:r>
              <a:rPr lang="en-US" sz="3600" i="1">
                <a:latin typeface="Arial Black" pitchFamily="34" charset="0"/>
              </a:rPr>
              <a:t>8</a:t>
            </a:r>
            <a:r>
              <a:rPr lang="en-US" sz="3600" i="1" baseline="30000">
                <a:latin typeface="Arial Black" pitchFamily="34" charset="0"/>
              </a:rPr>
              <a:t>th</a:t>
            </a:r>
            <a:r>
              <a:rPr lang="en-US" sz="3600" i="1">
                <a:latin typeface="Arial Black" pitchFamily="34" charset="0"/>
              </a:rPr>
              <a:t> grade Reading 2009</a:t>
            </a:r>
          </a:p>
        </p:txBody>
      </p:sp>
      <p:graphicFrame>
        <p:nvGraphicFramePr>
          <p:cNvPr id="8195" name="Object 3"/>
          <p:cNvGraphicFramePr>
            <a:graphicFrameLocks noChangeAspect="1"/>
          </p:cNvGraphicFramePr>
          <p:nvPr>
            <p:ph idx="4294967295"/>
          </p:nvPr>
        </p:nvGraphicFramePr>
        <p:xfrm>
          <a:off x="457200" y="1600200"/>
          <a:ext cx="8215313" cy="4525963"/>
        </p:xfrm>
        <a:graphic>
          <a:graphicData uri="http://schemas.openxmlformats.org/presentationml/2006/ole">
            <p:oleObj spid="_x0000_s66562" name="Chart" r:id="rId4" imgW="8229600" imgH="4533900" progId="MSGraph.Chart.8">
              <p:embed followColorScheme="full"/>
            </p:oleObj>
          </a:graphicData>
        </a:graphic>
      </p:graphicFrame>
      <p:sp>
        <p:nvSpPr>
          <p:cNvPr id="8196" name="Rectangle 4"/>
          <p:cNvSpPr>
            <a:spLocks noChangeArrowheads="1"/>
          </p:cNvSpPr>
          <p:nvPr/>
        </p:nvSpPr>
        <p:spPr bwMode="auto">
          <a:xfrm>
            <a:off x="5181600" y="4724400"/>
            <a:ext cx="268288" cy="257175"/>
          </a:xfrm>
          <a:prstGeom prst="rect">
            <a:avLst/>
          </a:prstGeom>
          <a:noFill/>
          <a:ln w="9525">
            <a:noFill/>
            <a:miter lim="800000"/>
            <a:headEnd/>
            <a:tailEnd/>
          </a:ln>
        </p:spPr>
        <p:txBody>
          <a:bodyPr>
            <a:spAutoFit/>
          </a:bodyPr>
          <a:lstStyle/>
          <a:p>
            <a:pPr>
              <a:lnSpc>
                <a:spcPct val="90000"/>
              </a:lnSpc>
              <a:spcBef>
                <a:spcPct val="30000"/>
              </a:spcBef>
            </a:pPr>
            <a:r>
              <a:rPr lang="en-US" sz="1200" b="1">
                <a:ea typeface="ＭＳ Ｐゴシック"/>
                <a:cs typeface="ＭＳ Ｐゴシック"/>
              </a:rPr>
              <a:t>3</a:t>
            </a:r>
          </a:p>
        </p:txBody>
      </p:sp>
      <p:sp>
        <p:nvSpPr>
          <p:cNvPr id="8197" name="Rectangle 5"/>
          <p:cNvSpPr>
            <a:spLocks noChangeArrowheads="1"/>
          </p:cNvSpPr>
          <p:nvPr/>
        </p:nvSpPr>
        <p:spPr bwMode="auto">
          <a:xfrm>
            <a:off x="5486400" y="4800600"/>
            <a:ext cx="268288" cy="257175"/>
          </a:xfrm>
          <a:prstGeom prst="rect">
            <a:avLst/>
          </a:prstGeom>
          <a:noFill/>
          <a:ln w="9525">
            <a:noFill/>
            <a:miter lim="800000"/>
            <a:headEnd/>
            <a:tailEnd/>
          </a:ln>
        </p:spPr>
        <p:txBody>
          <a:bodyPr wrap="none">
            <a:spAutoFit/>
          </a:bodyPr>
          <a:lstStyle/>
          <a:p>
            <a:pPr>
              <a:lnSpc>
                <a:spcPct val="90000"/>
              </a:lnSpc>
              <a:spcBef>
                <a:spcPct val="30000"/>
              </a:spcBef>
            </a:pPr>
            <a:r>
              <a:rPr lang="en-US" sz="1200" b="1">
                <a:ea typeface="ＭＳ Ｐゴシック"/>
                <a:cs typeface="ＭＳ Ｐゴシック"/>
              </a:rPr>
              <a:t>1</a:t>
            </a:r>
          </a:p>
        </p:txBody>
      </p:sp>
      <p:sp>
        <p:nvSpPr>
          <p:cNvPr id="8198" name="Rectangle 6"/>
          <p:cNvSpPr>
            <a:spLocks noChangeArrowheads="1"/>
          </p:cNvSpPr>
          <p:nvPr/>
        </p:nvSpPr>
        <p:spPr bwMode="auto">
          <a:xfrm>
            <a:off x="4648200" y="4724400"/>
            <a:ext cx="268288" cy="274638"/>
          </a:xfrm>
          <a:prstGeom prst="rect">
            <a:avLst/>
          </a:prstGeom>
          <a:noFill/>
          <a:ln w="9525">
            <a:noFill/>
            <a:miter lim="800000"/>
            <a:headEnd/>
            <a:tailEnd/>
          </a:ln>
        </p:spPr>
        <p:txBody>
          <a:bodyPr wrap="none">
            <a:spAutoFit/>
          </a:bodyPr>
          <a:lstStyle/>
          <a:p>
            <a:r>
              <a:rPr lang="en-US" sz="1200" b="1">
                <a:ea typeface="ＭＳ Ｐゴシック"/>
                <a:cs typeface="ＭＳ Ｐゴシック"/>
              </a:rPr>
              <a:t>3</a:t>
            </a:r>
          </a:p>
        </p:txBody>
      </p:sp>
      <p:sp>
        <p:nvSpPr>
          <p:cNvPr id="8199" name="Rectangle 7"/>
          <p:cNvSpPr>
            <a:spLocks noChangeArrowheads="1"/>
          </p:cNvSpPr>
          <p:nvPr/>
        </p:nvSpPr>
        <p:spPr bwMode="auto">
          <a:xfrm>
            <a:off x="4343400" y="4419600"/>
            <a:ext cx="331788" cy="366713"/>
          </a:xfrm>
          <a:prstGeom prst="rect">
            <a:avLst/>
          </a:prstGeom>
          <a:noFill/>
          <a:ln w="9525">
            <a:noFill/>
            <a:miter lim="800000"/>
            <a:headEnd/>
            <a:tailEnd/>
          </a:ln>
        </p:spPr>
        <p:txBody>
          <a:bodyPr>
            <a:spAutoFit/>
          </a:bodyPr>
          <a:lstStyle/>
          <a:p>
            <a:r>
              <a:rPr lang="en-US">
                <a:ea typeface="ＭＳ Ｐゴシック"/>
                <a:cs typeface="ＭＳ Ｐゴシック"/>
              </a:rPr>
              <a:t> </a:t>
            </a:r>
            <a:r>
              <a:rPr lang="en-US" sz="1200" b="1">
                <a:ea typeface="ＭＳ Ｐゴシック"/>
                <a:cs typeface="ＭＳ Ｐゴシック"/>
              </a:rPr>
              <a:t>8</a:t>
            </a:r>
          </a:p>
        </p:txBody>
      </p:sp>
      <p:sp>
        <p:nvSpPr>
          <p:cNvPr id="8200" name="Rectangle 8"/>
          <p:cNvSpPr>
            <a:spLocks noChangeArrowheads="1"/>
          </p:cNvSpPr>
          <p:nvPr/>
        </p:nvSpPr>
        <p:spPr bwMode="auto">
          <a:xfrm>
            <a:off x="4114800" y="4495800"/>
            <a:ext cx="352425" cy="274638"/>
          </a:xfrm>
          <a:prstGeom prst="rect">
            <a:avLst/>
          </a:prstGeom>
          <a:noFill/>
          <a:ln w="9525">
            <a:noFill/>
            <a:miter lim="800000"/>
            <a:headEnd/>
            <a:tailEnd/>
          </a:ln>
        </p:spPr>
        <p:txBody>
          <a:bodyPr wrap="none">
            <a:spAutoFit/>
          </a:bodyPr>
          <a:lstStyle/>
          <a:p>
            <a:r>
              <a:rPr lang="en-US" sz="1200" b="1">
                <a:solidFill>
                  <a:schemeClr val="bg1"/>
                </a:solidFill>
                <a:ea typeface="ＭＳ Ｐゴシック"/>
                <a:cs typeface="ＭＳ Ｐゴシック"/>
              </a:rPr>
              <a:t>16</a:t>
            </a:r>
          </a:p>
        </p:txBody>
      </p:sp>
      <p:sp>
        <p:nvSpPr>
          <p:cNvPr id="8201" name="Rectangle 9"/>
          <p:cNvSpPr>
            <a:spLocks noChangeArrowheads="1"/>
          </p:cNvSpPr>
          <p:nvPr/>
        </p:nvSpPr>
        <p:spPr bwMode="auto">
          <a:xfrm>
            <a:off x="3886200" y="3962400"/>
            <a:ext cx="352425" cy="274638"/>
          </a:xfrm>
          <a:prstGeom prst="rect">
            <a:avLst/>
          </a:prstGeom>
          <a:noFill/>
          <a:ln w="9525">
            <a:noFill/>
            <a:miter lim="800000"/>
            <a:headEnd/>
            <a:tailEnd/>
          </a:ln>
        </p:spPr>
        <p:txBody>
          <a:bodyPr wrap="none">
            <a:spAutoFit/>
          </a:bodyPr>
          <a:lstStyle/>
          <a:p>
            <a:r>
              <a:rPr lang="en-US" sz="1200" b="1">
                <a:ea typeface="ＭＳ Ｐゴシック"/>
                <a:cs typeface="ＭＳ Ｐゴシック"/>
              </a:rPr>
              <a:t>32</a:t>
            </a:r>
          </a:p>
        </p:txBody>
      </p:sp>
      <p:sp>
        <p:nvSpPr>
          <p:cNvPr id="8202" name="Rectangle 10"/>
          <p:cNvSpPr>
            <a:spLocks noChangeArrowheads="1"/>
          </p:cNvSpPr>
          <p:nvPr/>
        </p:nvSpPr>
        <p:spPr bwMode="auto">
          <a:xfrm>
            <a:off x="1905000" y="2362200"/>
            <a:ext cx="352425" cy="274638"/>
          </a:xfrm>
          <a:prstGeom prst="rect">
            <a:avLst/>
          </a:prstGeom>
          <a:noFill/>
          <a:ln w="9525">
            <a:noFill/>
            <a:miter lim="800000"/>
            <a:headEnd/>
            <a:tailEnd/>
          </a:ln>
        </p:spPr>
        <p:txBody>
          <a:bodyPr wrap="none">
            <a:spAutoFit/>
          </a:bodyPr>
          <a:lstStyle/>
          <a:p>
            <a:r>
              <a:rPr lang="en-US" sz="1200" b="1">
                <a:solidFill>
                  <a:schemeClr val="bg1"/>
                </a:solidFill>
                <a:ea typeface="ＭＳ Ｐゴシック"/>
                <a:cs typeface="ＭＳ Ｐゴシック"/>
              </a:rPr>
              <a:t>74</a:t>
            </a:r>
          </a:p>
        </p:txBody>
      </p:sp>
      <p:sp>
        <p:nvSpPr>
          <p:cNvPr id="8203" name="Rectangle 11"/>
          <p:cNvSpPr>
            <a:spLocks noChangeArrowheads="1"/>
          </p:cNvSpPr>
          <p:nvPr/>
        </p:nvSpPr>
        <p:spPr bwMode="auto">
          <a:xfrm>
            <a:off x="3276600" y="4419600"/>
            <a:ext cx="352425" cy="274638"/>
          </a:xfrm>
          <a:prstGeom prst="rect">
            <a:avLst/>
          </a:prstGeom>
          <a:noFill/>
          <a:ln w="9525">
            <a:noFill/>
            <a:miter lim="800000"/>
            <a:headEnd/>
            <a:tailEnd/>
          </a:ln>
        </p:spPr>
        <p:txBody>
          <a:bodyPr wrap="none">
            <a:spAutoFit/>
          </a:bodyPr>
          <a:lstStyle/>
          <a:p>
            <a:r>
              <a:rPr lang="en-US" sz="1200" b="1">
                <a:solidFill>
                  <a:schemeClr val="bg1"/>
                </a:solidFill>
                <a:ea typeface="ＭＳ Ｐゴシック"/>
                <a:cs typeface="ＭＳ Ｐゴシック"/>
              </a:rPr>
              <a:t>23</a:t>
            </a:r>
          </a:p>
        </p:txBody>
      </p:sp>
      <p:sp>
        <p:nvSpPr>
          <p:cNvPr id="8204" name="Rectangle 12"/>
          <p:cNvSpPr>
            <a:spLocks noChangeArrowheads="1"/>
          </p:cNvSpPr>
          <p:nvPr/>
        </p:nvSpPr>
        <p:spPr bwMode="auto">
          <a:xfrm>
            <a:off x="2819400" y="3505200"/>
            <a:ext cx="352425" cy="274638"/>
          </a:xfrm>
          <a:prstGeom prst="rect">
            <a:avLst/>
          </a:prstGeom>
          <a:noFill/>
          <a:ln w="9525">
            <a:noFill/>
            <a:miter lim="800000"/>
            <a:headEnd/>
            <a:tailEnd/>
          </a:ln>
        </p:spPr>
        <p:txBody>
          <a:bodyPr wrap="none">
            <a:spAutoFit/>
          </a:bodyPr>
          <a:lstStyle/>
          <a:p>
            <a:r>
              <a:rPr lang="en-US" sz="1200" b="1">
                <a:solidFill>
                  <a:schemeClr val="bg1"/>
                </a:solidFill>
                <a:ea typeface="ＭＳ Ｐゴシック"/>
                <a:cs typeface="ＭＳ Ｐゴシック"/>
              </a:rPr>
              <a:t>43</a:t>
            </a:r>
          </a:p>
        </p:txBody>
      </p:sp>
      <p:sp>
        <p:nvSpPr>
          <p:cNvPr id="8205" name="Rectangle 13"/>
          <p:cNvSpPr>
            <a:spLocks noChangeArrowheads="1"/>
          </p:cNvSpPr>
          <p:nvPr/>
        </p:nvSpPr>
        <p:spPr bwMode="auto">
          <a:xfrm>
            <a:off x="1447800" y="3657600"/>
            <a:ext cx="352425" cy="274638"/>
          </a:xfrm>
          <a:prstGeom prst="rect">
            <a:avLst/>
          </a:prstGeom>
          <a:noFill/>
          <a:ln w="9525">
            <a:noFill/>
            <a:miter lim="800000"/>
            <a:headEnd/>
            <a:tailEnd/>
          </a:ln>
        </p:spPr>
        <p:txBody>
          <a:bodyPr wrap="none">
            <a:spAutoFit/>
          </a:bodyPr>
          <a:lstStyle/>
          <a:p>
            <a:r>
              <a:rPr lang="en-US" sz="1200" b="1">
                <a:solidFill>
                  <a:schemeClr val="bg1"/>
                </a:solidFill>
                <a:ea typeface="ＭＳ Ｐゴシック"/>
                <a:cs typeface="ＭＳ Ｐゴシック"/>
              </a:rPr>
              <a:t>40</a:t>
            </a:r>
          </a:p>
        </p:txBody>
      </p:sp>
      <p:sp>
        <p:nvSpPr>
          <p:cNvPr id="8206" name="Rectangle 14"/>
          <p:cNvSpPr>
            <a:spLocks noChangeArrowheads="1"/>
          </p:cNvSpPr>
          <p:nvPr/>
        </p:nvSpPr>
        <p:spPr bwMode="auto">
          <a:xfrm>
            <a:off x="1676400" y="2743200"/>
            <a:ext cx="352425" cy="274638"/>
          </a:xfrm>
          <a:prstGeom prst="rect">
            <a:avLst/>
          </a:prstGeom>
          <a:noFill/>
          <a:ln w="9525">
            <a:noFill/>
            <a:miter lim="800000"/>
            <a:headEnd/>
            <a:tailEnd/>
          </a:ln>
        </p:spPr>
        <p:txBody>
          <a:bodyPr wrap="none">
            <a:spAutoFit/>
          </a:bodyPr>
          <a:lstStyle/>
          <a:p>
            <a:r>
              <a:rPr lang="en-US" sz="1200" b="1">
                <a:ea typeface="ＭＳ Ｐゴシック"/>
                <a:cs typeface="ＭＳ Ｐゴシック"/>
              </a:rPr>
              <a:t>62</a:t>
            </a:r>
          </a:p>
        </p:txBody>
      </p:sp>
      <p:sp>
        <p:nvSpPr>
          <p:cNvPr id="8207" name="Rectangle 15"/>
          <p:cNvSpPr>
            <a:spLocks noChangeArrowheads="1"/>
          </p:cNvSpPr>
          <p:nvPr/>
        </p:nvSpPr>
        <p:spPr bwMode="auto">
          <a:xfrm>
            <a:off x="3048000" y="3886200"/>
            <a:ext cx="352425" cy="274638"/>
          </a:xfrm>
          <a:prstGeom prst="rect">
            <a:avLst/>
          </a:prstGeom>
          <a:noFill/>
          <a:ln w="9525">
            <a:noFill/>
            <a:miter lim="800000"/>
            <a:headEnd/>
            <a:tailEnd/>
          </a:ln>
        </p:spPr>
        <p:txBody>
          <a:bodyPr wrap="none">
            <a:spAutoFit/>
          </a:bodyPr>
          <a:lstStyle/>
          <a:p>
            <a:r>
              <a:rPr lang="en-US" sz="1200" b="1">
                <a:ea typeface="ＭＳ Ｐゴシック"/>
                <a:cs typeface="ＭＳ Ｐゴシック"/>
              </a:rPr>
              <a:t>30</a:t>
            </a:r>
          </a:p>
        </p:txBody>
      </p:sp>
      <p:sp>
        <p:nvSpPr>
          <p:cNvPr id="8208" name="Rectangle 16"/>
          <p:cNvSpPr>
            <a:spLocks noChangeArrowheads="1"/>
          </p:cNvSpPr>
          <p:nvPr/>
        </p:nvSpPr>
        <p:spPr bwMode="auto">
          <a:xfrm>
            <a:off x="1219200" y="4267200"/>
            <a:ext cx="352425" cy="274638"/>
          </a:xfrm>
          <a:prstGeom prst="rect">
            <a:avLst/>
          </a:prstGeom>
          <a:noFill/>
          <a:ln w="9525">
            <a:noFill/>
            <a:miter lim="800000"/>
            <a:headEnd/>
            <a:tailEnd/>
          </a:ln>
        </p:spPr>
        <p:txBody>
          <a:bodyPr wrap="none">
            <a:spAutoFit/>
          </a:bodyPr>
          <a:lstStyle/>
          <a:p>
            <a:r>
              <a:rPr lang="en-US" sz="1200" b="1">
                <a:ea typeface="ＭＳ Ｐゴシック"/>
                <a:cs typeface="ＭＳ Ｐゴシック"/>
              </a:rPr>
              <a:t>25</a:t>
            </a:r>
          </a:p>
        </p:txBody>
      </p:sp>
      <p:sp>
        <p:nvSpPr>
          <p:cNvPr id="8209" name="Rectangle 17"/>
          <p:cNvSpPr>
            <a:spLocks noChangeArrowheads="1"/>
          </p:cNvSpPr>
          <p:nvPr/>
        </p:nvSpPr>
        <p:spPr bwMode="auto">
          <a:xfrm>
            <a:off x="2514600" y="3543300"/>
            <a:ext cx="352425" cy="274638"/>
          </a:xfrm>
          <a:prstGeom prst="rect">
            <a:avLst/>
          </a:prstGeom>
          <a:noFill/>
          <a:ln w="9525">
            <a:noFill/>
            <a:miter lim="800000"/>
            <a:headEnd/>
            <a:tailEnd/>
          </a:ln>
        </p:spPr>
        <p:txBody>
          <a:bodyPr>
            <a:spAutoFit/>
          </a:bodyPr>
          <a:lstStyle/>
          <a:p>
            <a:r>
              <a:rPr lang="en-US" sz="1200" b="1">
                <a:ea typeface="ＭＳ Ｐゴシック"/>
                <a:cs typeface="ＭＳ Ｐゴシック"/>
              </a:rPr>
              <a:t>40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914400"/>
          </a:xfrm>
        </p:spPr>
        <p:txBody>
          <a:bodyPr/>
          <a:lstStyle/>
          <a:p>
            <a:r>
              <a:rPr lang="en-US" dirty="0" smtClean="0">
                <a:solidFill>
                  <a:schemeClr val="tx1"/>
                </a:solidFill>
              </a:rPr>
              <a:t>Student Understanding of Equality</a:t>
            </a:r>
            <a:endParaRPr lang="en-US" dirty="0">
              <a:solidFill>
                <a:schemeClr val="tx1"/>
              </a:solidFill>
            </a:endParaRPr>
          </a:p>
        </p:txBody>
      </p:sp>
      <p:sp>
        <p:nvSpPr>
          <p:cNvPr id="3" name="Content Placeholder 2"/>
          <p:cNvSpPr>
            <a:spLocks noGrp="1"/>
          </p:cNvSpPr>
          <p:nvPr>
            <p:ph idx="1"/>
          </p:nvPr>
        </p:nvSpPr>
        <p:spPr/>
        <p:txBody>
          <a:bodyPr/>
          <a:lstStyle/>
          <a:p>
            <a:pPr>
              <a:buNone/>
            </a:pPr>
            <a:r>
              <a:rPr lang="en-US" dirty="0" smtClean="0"/>
              <a:t>	</a:t>
            </a:r>
            <a:r>
              <a:rPr lang="en-US" sz="2800" dirty="0" smtClean="0"/>
              <a:t>Carpenter, </a:t>
            </a:r>
            <a:r>
              <a:rPr lang="en-US" sz="2800" dirty="0" err="1" smtClean="0"/>
              <a:t>Franke</a:t>
            </a:r>
            <a:r>
              <a:rPr lang="en-US" sz="2800" dirty="0" smtClean="0"/>
              <a:t>, and Levi posed the following problem to students from 1</a:t>
            </a:r>
            <a:r>
              <a:rPr lang="en-US" sz="2800" baseline="30000" dirty="0" smtClean="0"/>
              <a:t>st</a:t>
            </a:r>
            <a:r>
              <a:rPr lang="en-US" sz="2800" dirty="0" smtClean="0"/>
              <a:t> through 6</a:t>
            </a:r>
            <a:r>
              <a:rPr lang="en-US" sz="2800" baseline="30000" dirty="0" smtClean="0"/>
              <a:t>th</a:t>
            </a:r>
            <a:r>
              <a:rPr lang="en-US" sz="2800" dirty="0" smtClean="0"/>
              <a:t> grade</a:t>
            </a:r>
          </a:p>
          <a:p>
            <a:endParaRPr lang="en-US" dirty="0" smtClean="0"/>
          </a:p>
          <a:p>
            <a:endParaRPr lang="en-US" dirty="0"/>
          </a:p>
          <a:p>
            <a:pPr>
              <a:buNone/>
            </a:pPr>
            <a:r>
              <a:rPr lang="en-US" dirty="0" smtClean="0"/>
              <a:t>	</a:t>
            </a:r>
          </a:p>
          <a:p>
            <a:pPr>
              <a:buNone/>
            </a:pPr>
            <a:r>
              <a:rPr lang="en-US" sz="2800" dirty="0" smtClean="0"/>
              <a:t>	Students were asked to tell what number should go in the box. Students constructed the answers; this was not multiple choice. </a:t>
            </a:r>
            <a:endParaRPr lang="en-US" sz="2800" dirty="0"/>
          </a:p>
          <a:p>
            <a:pPr algn="ctr">
              <a:buNone/>
            </a:pPr>
            <a:endParaRPr lang="en-US" dirty="0"/>
          </a:p>
        </p:txBody>
      </p:sp>
      <p:sp>
        <p:nvSpPr>
          <p:cNvPr id="5" name="Title 1"/>
          <p:cNvSpPr>
            <a:spLocks noGrp="1"/>
          </p:cNvSpPr>
          <p:nvPr/>
        </p:nvSpPr>
        <p:spPr bwMode="auto">
          <a:xfrm>
            <a:off x="609600" y="28956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b="1" dirty="0" smtClean="0">
                <a:solidFill>
                  <a:srgbClr val="000000"/>
                </a:solidFill>
              </a:rPr>
              <a:t>  8 + 4 = [   ] + 5</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85800" y="685800"/>
            <a:ext cx="7772400" cy="1219200"/>
          </a:xfrm>
        </p:spPr>
        <p:txBody>
          <a:bodyPr>
            <a:normAutofit/>
          </a:bodyPr>
          <a:lstStyle/>
          <a:p>
            <a:pPr eaLnBrk="1" hangingPunct="1"/>
            <a:r>
              <a:rPr lang="en-US" sz="2800" dirty="0" smtClean="0">
                <a:solidFill>
                  <a:srgbClr val="000000"/>
                </a:solidFill>
              </a:rPr>
              <a:t> </a:t>
            </a:r>
            <a:r>
              <a:rPr lang="en-US" sz="3600" dirty="0" smtClean="0">
                <a:solidFill>
                  <a:srgbClr val="000000"/>
                </a:solidFill>
              </a:rPr>
              <a:t>8 + 4 = [   ] + 5</a:t>
            </a:r>
          </a:p>
        </p:txBody>
      </p:sp>
      <p:graphicFrame>
        <p:nvGraphicFramePr>
          <p:cNvPr id="4" name="Table 3"/>
          <p:cNvGraphicFramePr>
            <a:graphicFrameLocks noGrp="1"/>
          </p:cNvGraphicFramePr>
          <p:nvPr/>
        </p:nvGraphicFramePr>
        <p:xfrm>
          <a:off x="1600200" y="2133601"/>
          <a:ext cx="6096000" cy="2743200"/>
        </p:xfrm>
        <a:graphic>
          <a:graphicData uri="http://schemas.openxmlformats.org/drawingml/2006/table">
            <a:tbl>
              <a:tblPr/>
              <a:tblGrid>
                <a:gridCol w="1219200"/>
                <a:gridCol w="1219200"/>
                <a:gridCol w="1219200"/>
                <a:gridCol w="1219200"/>
                <a:gridCol w="1219200"/>
              </a:tblGrid>
              <a:tr h="36576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ea typeface="ヒラギノ角ゴ Pro W3" charset="-128"/>
                        </a:rPr>
                        <a:t>Percent Responding with These Answers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Answers given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 and 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a:t>
                      </a:r>
                      <a:r>
                        <a:rPr kumimoji="0" lang="en-US" sz="1800" b="0" i="0" u="none" strike="noStrike" cap="none" normalizeH="0" baseline="30000" dirty="0" smtClean="0">
                          <a:ln>
                            <a:noFill/>
                          </a:ln>
                          <a:solidFill>
                            <a:srgbClr val="000000"/>
                          </a:solidFill>
                          <a:effectLst/>
                          <a:latin typeface="Arial" charset="0"/>
                          <a:ea typeface="ヒラギノ角ゴ Pro W3" charset="-128"/>
                        </a:rPr>
                        <a:t>st</a:t>
                      </a:r>
                      <a:r>
                        <a:rPr kumimoji="0" lang="en-US" sz="1800" b="0" i="0" u="none" strike="noStrike" cap="none" normalizeH="0" baseline="0" dirty="0" smtClean="0">
                          <a:ln>
                            <a:noFill/>
                          </a:ln>
                          <a:solidFill>
                            <a:srgbClr val="000000"/>
                          </a:solidFill>
                          <a:effectLst/>
                          <a:latin typeface="Arial" charset="0"/>
                          <a:ea typeface="ヒラギノ角ゴ Pro W3" charset="-128"/>
                        </a:rPr>
                        <a:t>&amp; 2</a:t>
                      </a:r>
                      <a:r>
                        <a:rPr kumimoji="0" lang="en-US" sz="1800" b="0" i="0" u="none" strike="noStrike" cap="none" normalizeH="0" baseline="30000" dirty="0" smtClean="0">
                          <a:ln>
                            <a:noFill/>
                          </a:ln>
                          <a:solidFill>
                            <a:srgbClr val="000000"/>
                          </a:solidFill>
                          <a:effectLst/>
                          <a:latin typeface="Arial" charset="0"/>
                          <a:ea typeface="ヒラギノ角ゴ Pro W3" charset="-128"/>
                        </a:rPr>
                        <a:t>nd grade</a:t>
                      </a: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3</a:t>
                      </a:r>
                      <a:r>
                        <a:rPr kumimoji="0" lang="en-US" sz="1800" b="0" i="0" u="none" strike="noStrike" cap="none" normalizeH="0" baseline="30000" dirty="0" smtClean="0">
                          <a:ln>
                            <a:noFill/>
                          </a:ln>
                          <a:solidFill>
                            <a:srgbClr val="000000"/>
                          </a:solidFill>
                          <a:effectLst/>
                          <a:latin typeface="Arial" charset="0"/>
                          <a:ea typeface="ヒラギノ角ゴ Pro W3" charset="-128"/>
                        </a:rPr>
                        <a:t>rd</a:t>
                      </a:r>
                      <a:r>
                        <a:rPr kumimoji="0" lang="en-US" sz="1800" b="0" i="0" u="none" strike="noStrike" cap="none" normalizeH="0" baseline="0" dirty="0" smtClean="0">
                          <a:ln>
                            <a:noFill/>
                          </a:ln>
                          <a:solidFill>
                            <a:srgbClr val="000000"/>
                          </a:solidFill>
                          <a:effectLst/>
                          <a:latin typeface="Arial" charset="0"/>
                          <a:ea typeface="ヒラギノ角ゴ Pro W3" charset="-128"/>
                        </a:rPr>
                        <a:t>&amp; 4</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a:t>
                      </a:r>
                      <a:r>
                        <a:rPr kumimoji="0" lang="en-US" sz="1800" b="0" i="0" u="none" strike="noStrike" cap="none" normalizeH="0" baseline="30000" dirty="0" smtClean="0">
                          <a:ln>
                            <a:noFill/>
                          </a:ln>
                          <a:solidFill>
                            <a:srgbClr val="000000"/>
                          </a:solidFill>
                          <a:effectLst/>
                          <a:latin typeface="Arial" charset="0"/>
                          <a:ea typeface="ヒラギノ角ゴ Pro W3" charset="-128"/>
                        </a:rPr>
                        <a:t>th</a:t>
                      </a:r>
                      <a:r>
                        <a:rPr kumimoji="0" lang="en-US" sz="1800" b="0" i="0" u="none" strike="noStrike" cap="none" normalizeH="0" baseline="0" dirty="0" smtClean="0">
                          <a:ln>
                            <a:noFill/>
                          </a:ln>
                          <a:solidFill>
                            <a:srgbClr val="000000"/>
                          </a:solidFill>
                          <a:effectLst/>
                          <a:latin typeface="Arial" charset="0"/>
                          <a:ea typeface="ヒラギノ角ゴ Pro W3" charset="-128"/>
                        </a:rPr>
                        <a:t>&amp; 6</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600200" y="2133601"/>
          <a:ext cx="6096000" cy="2743200"/>
        </p:xfrm>
        <a:graphic>
          <a:graphicData uri="http://schemas.openxmlformats.org/drawingml/2006/table">
            <a:tbl>
              <a:tblPr/>
              <a:tblGrid>
                <a:gridCol w="1219200"/>
                <a:gridCol w="1219200"/>
                <a:gridCol w="1219200"/>
                <a:gridCol w="1219200"/>
                <a:gridCol w="1219200"/>
              </a:tblGrid>
              <a:tr h="36576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ea typeface="ヒラギノ角ゴ Pro W3" charset="-128"/>
                        </a:rPr>
                        <a:t>Percent Responding with These Answers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Answers given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Arial" charset="0"/>
                          <a:ea typeface="ヒラギノ角ゴ Pro W3" charset="-128"/>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 and 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a:t>
                      </a:r>
                      <a:r>
                        <a:rPr kumimoji="0" lang="en-US" sz="1800" b="0" i="0" u="none" strike="noStrike" cap="none" normalizeH="0" baseline="30000" dirty="0" smtClean="0">
                          <a:ln>
                            <a:noFill/>
                          </a:ln>
                          <a:solidFill>
                            <a:srgbClr val="000000"/>
                          </a:solidFill>
                          <a:effectLst/>
                          <a:latin typeface="Arial" charset="0"/>
                          <a:ea typeface="ヒラギノ角ゴ Pro W3" charset="-128"/>
                        </a:rPr>
                        <a:t>st</a:t>
                      </a:r>
                      <a:r>
                        <a:rPr kumimoji="0" lang="en-US" sz="1800" b="0" i="0" u="none" strike="noStrike" cap="none" normalizeH="0" baseline="0" dirty="0" smtClean="0">
                          <a:ln>
                            <a:noFill/>
                          </a:ln>
                          <a:solidFill>
                            <a:srgbClr val="000000"/>
                          </a:solidFill>
                          <a:effectLst/>
                          <a:latin typeface="Arial" charset="0"/>
                          <a:ea typeface="ヒラギノ角ゴ Pro W3" charset="-128"/>
                        </a:rPr>
                        <a:t>&amp; 2</a:t>
                      </a:r>
                      <a:r>
                        <a:rPr kumimoji="0" lang="en-US" sz="1800" b="0" i="0" u="none" strike="noStrike" cap="none" normalizeH="0" baseline="30000" dirty="0" smtClean="0">
                          <a:ln>
                            <a:noFill/>
                          </a:ln>
                          <a:solidFill>
                            <a:srgbClr val="000000"/>
                          </a:solidFill>
                          <a:effectLst/>
                          <a:latin typeface="Arial" charset="0"/>
                          <a:ea typeface="ヒラギノ角ゴ Pro W3" charset="-128"/>
                        </a:rPr>
                        <a:t>nd grade</a:t>
                      </a: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3</a:t>
                      </a:r>
                      <a:r>
                        <a:rPr kumimoji="0" lang="en-US" sz="1800" b="0" i="0" u="none" strike="noStrike" cap="none" normalizeH="0" baseline="30000" dirty="0" smtClean="0">
                          <a:ln>
                            <a:noFill/>
                          </a:ln>
                          <a:solidFill>
                            <a:srgbClr val="000000"/>
                          </a:solidFill>
                          <a:effectLst/>
                          <a:latin typeface="Arial" charset="0"/>
                          <a:ea typeface="ヒラギノ角ゴ Pro W3" charset="-128"/>
                        </a:rPr>
                        <a:t>rd</a:t>
                      </a:r>
                      <a:r>
                        <a:rPr kumimoji="0" lang="en-US" sz="1800" b="0" i="0" u="none" strike="noStrike" cap="none" normalizeH="0" baseline="0" dirty="0" smtClean="0">
                          <a:ln>
                            <a:noFill/>
                          </a:ln>
                          <a:solidFill>
                            <a:srgbClr val="000000"/>
                          </a:solidFill>
                          <a:effectLst/>
                          <a:latin typeface="Arial" charset="0"/>
                          <a:ea typeface="ヒラギノ角ゴ Pro W3" charset="-128"/>
                        </a:rPr>
                        <a:t>&amp; 4</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a:t>
                      </a:r>
                      <a:r>
                        <a:rPr kumimoji="0" lang="en-US" sz="1800" b="0" i="0" u="none" strike="noStrike" cap="none" normalizeH="0" baseline="30000" dirty="0" smtClean="0">
                          <a:ln>
                            <a:noFill/>
                          </a:ln>
                          <a:solidFill>
                            <a:srgbClr val="000000"/>
                          </a:solidFill>
                          <a:effectLst/>
                          <a:latin typeface="Arial" charset="0"/>
                          <a:ea typeface="ヒラギノ角ゴ Pro W3" charset="-128"/>
                        </a:rPr>
                        <a:t>th</a:t>
                      </a:r>
                      <a:r>
                        <a:rPr kumimoji="0" lang="en-US" sz="1800" b="0" i="0" u="none" strike="noStrike" cap="none" normalizeH="0" baseline="0" dirty="0" smtClean="0">
                          <a:ln>
                            <a:noFill/>
                          </a:ln>
                          <a:solidFill>
                            <a:srgbClr val="000000"/>
                          </a:solidFill>
                          <a:effectLst/>
                          <a:latin typeface="Arial" charset="0"/>
                          <a:ea typeface="ヒラギノ角ゴ Pro W3" charset="-128"/>
                        </a:rPr>
                        <a:t>&amp; 6</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bl>
          </a:graphicData>
        </a:graphic>
      </p:graphicFrame>
      <p:sp>
        <p:nvSpPr>
          <p:cNvPr id="5" name="Title 1"/>
          <p:cNvSpPr>
            <a:spLocks noGrp="1"/>
          </p:cNvSpPr>
          <p:nvPr>
            <p:ph type="title"/>
          </p:nvPr>
        </p:nvSpPr>
        <p:spPr>
          <a:xfrm>
            <a:off x="685800" y="685800"/>
            <a:ext cx="7772400" cy="990600"/>
          </a:xfrm>
        </p:spPr>
        <p:txBody>
          <a:bodyPr>
            <a:normAutofit/>
          </a:bodyPr>
          <a:lstStyle/>
          <a:p>
            <a:pPr eaLnBrk="1" hangingPunct="1"/>
            <a:r>
              <a:rPr lang="en-US" sz="2800" dirty="0" smtClean="0">
                <a:solidFill>
                  <a:srgbClr val="000000"/>
                </a:solidFill>
              </a:rPr>
              <a:t> </a:t>
            </a:r>
            <a:r>
              <a:rPr lang="en-US" sz="3600" dirty="0" smtClean="0">
                <a:solidFill>
                  <a:srgbClr val="000000"/>
                </a:solidFill>
              </a:rPr>
              <a:t>8 + 4 = [   ] + 5</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914400"/>
          </a:xfrm>
        </p:spPr>
        <p:txBody>
          <a:bodyPr/>
          <a:lstStyle/>
          <a:p>
            <a:r>
              <a:rPr lang="en-US" sz="2800" dirty="0" smtClean="0">
                <a:latin typeface="Arial Black" pitchFamily="34" charset="0"/>
              </a:rPr>
              <a:t>North Carolina Teacher Evaluation Process</a:t>
            </a:r>
            <a:endParaRPr lang="en-US" sz="2800" dirty="0">
              <a:latin typeface="Arial Black" pitchFamily="34" charset="0"/>
            </a:endParaRPr>
          </a:p>
        </p:txBody>
      </p:sp>
      <p:sp>
        <p:nvSpPr>
          <p:cNvPr id="3" name="Content Placeholder 2"/>
          <p:cNvSpPr>
            <a:spLocks noGrp="1"/>
          </p:cNvSpPr>
          <p:nvPr>
            <p:ph idx="1"/>
          </p:nvPr>
        </p:nvSpPr>
        <p:spPr>
          <a:xfrm>
            <a:off x="457200" y="1219200"/>
            <a:ext cx="8686800" cy="4572000"/>
          </a:xfrm>
        </p:spPr>
        <p:txBody>
          <a:bodyPr/>
          <a:lstStyle/>
          <a:p>
            <a:pPr>
              <a:buNone/>
            </a:pPr>
            <a:r>
              <a:rPr lang="en-US" dirty="0" smtClean="0"/>
              <a:t>Standard 1: Teachers Demonstrate Leadership</a:t>
            </a:r>
          </a:p>
          <a:p>
            <a:r>
              <a:rPr lang="en-US" sz="2800" dirty="0" smtClean="0"/>
              <a:t>Teachers lead in their classrooms.</a:t>
            </a:r>
          </a:p>
          <a:p>
            <a:r>
              <a:rPr lang="en-US" sz="2800" dirty="0" smtClean="0"/>
              <a:t>Teachers demonstrate leadership in the school.</a:t>
            </a:r>
          </a:p>
          <a:p>
            <a:r>
              <a:rPr lang="en-US" sz="2800" dirty="0" smtClean="0"/>
              <a:t>Teachers lead the teaching profession.</a:t>
            </a:r>
          </a:p>
          <a:p>
            <a:r>
              <a:rPr lang="en-US" sz="2800" b="1" dirty="0" smtClean="0"/>
              <a:t>Teachers advocate for schools and students.</a:t>
            </a:r>
          </a:p>
          <a:p>
            <a:pPr lvl="1"/>
            <a:r>
              <a:rPr lang="en-US" sz="2400" b="1" dirty="0" smtClean="0"/>
              <a:t>Advocate for </a:t>
            </a:r>
            <a:r>
              <a:rPr lang="en-US" sz="2400" b="1" u="sng" dirty="0" smtClean="0"/>
              <a:t>positive change </a:t>
            </a:r>
            <a:r>
              <a:rPr lang="en-US" sz="2400" b="1" dirty="0" smtClean="0"/>
              <a:t>in policies and practices affecting student learning.</a:t>
            </a:r>
          </a:p>
          <a:p>
            <a:pPr lvl="1"/>
            <a:r>
              <a:rPr lang="en-US" sz="2400" b="1" dirty="0" smtClean="0"/>
              <a:t>Participate in the </a:t>
            </a:r>
            <a:r>
              <a:rPr lang="en-US" sz="2400" b="1" u="sng" dirty="0" smtClean="0"/>
              <a:t>implementation of initiatives</a:t>
            </a:r>
            <a:r>
              <a:rPr lang="en-US" sz="2400" b="1" dirty="0" smtClean="0"/>
              <a:t> to improve education.</a:t>
            </a:r>
          </a:p>
          <a:p>
            <a:pPr>
              <a:buNone/>
            </a:pPr>
            <a:endParaRPr lang="en-US" dirty="0"/>
          </a:p>
        </p:txBody>
      </p:sp>
      <p:sp>
        <p:nvSpPr>
          <p:cNvPr id="4" name="Slide Number Placeholder 3"/>
          <p:cNvSpPr>
            <a:spLocks noGrp="1"/>
          </p:cNvSpPr>
          <p:nvPr>
            <p:ph type="sldNum" sz="quarter" idx="10"/>
          </p:nvPr>
        </p:nvSpPr>
        <p:spPr/>
        <p:txBody>
          <a:bodyPr/>
          <a:lstStyle/>
          <a:p>
            <a:pPr>
              <a:defRPr/>
            </a:pPr>
            <a:fld id="{0F0E8417-9709-4491-A4CB-B6C486E28E05}" type="datetime1">
              <a:rPr lang="en-US" smtClean="0"/>
              <a:pPr>
                <a:defRPr/>
              </a:pPr>
              <a:t>3/25/2011</a:t>
            </a:fld>
            <a:r>
              <a:rPr lang="en-US" smtClean="0"/>
              <a:t>  •  page </a:t>
            </a:r>
            <a:fld id="{A0B58D94-0D96-4AF1-84C9-21444CAD946D}"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600200" y="2133601"/>
          <a:ext cx="6096000" cy="2743200"/>
        </p:xfrm>
        <a:graphic>
          <a:graphicData uri="http://schemas.openxmlformats.org/drawingml/2006/table">
            <a:tbl>
              <a:tblPr/>
              <a:tblGrid>
                <a:gridCol w="1219200"/>
                <a:gridCol w="1219200"/>
                <a:gridCol w="1219200"/>
                <a:gridCol w="1219200"/>
                <a:gridCol w="1219200"/>
              </a:tblGrid>
              <a:tr h="36576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ea typeface="ヒラギノ角ゴ Pro W3" charset="-128"/>
                        </a:rPr>
                        <a:t>Percent Responding with These Answers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Answers given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Arial" charset="0"/>
                          <a:ea typeface="ヒラギノ角ゴ Pro W3" charset="-128"/>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 and 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a:t>
                      </a:r>
                      <a:r>
                        <a:rPr kumimoji="0" lang="en-US" sz="1800" b="0" i="0" u="none" strike="noStrike" cap="none" normalizeH="0" baseline="30000" dirty="0" smtClean="0">
                          <a:ln>
                            <a:noFill/>
                          </a:ln>
                          <a:solidFill>
                            <a:srgbClr val="000000"/>
                          </a:solidFill>
                          <a:effectLst/>
                          <a:latin typeface="Arial" charset="0"/>
                          <a:ea typeface="ヒラギノ角ゴ Pro W3" charset="-128"/>
                        </a:rPr>
                        <a:t>st</a:t>
                      </a:r>
                      <a:r>
                        <a:rPr kumimoji="0" lang="en-US" sz="1800" b="0" i="0" u="none" strike="noStrike" cap="none" normalizeH="0" baseline="0" dirty="0" smtClean="0">
                          <a:ln>
                            <a:noFill/>
                          </a:ln>
                          <a:solidFill>
                            <a:srgbClr val="000000"/>
                          </a:solidFill>
                          <a:effectLst/>
                          <a:latin typeface="Arial" charset="0"/>
                          <a:ea typeface="ヒラギノ角ゴ Pro W3" charset="-128"/>
                        </a:rPr>
                        <a:t>&amp; 2</a:t>
                      </a:r>
                      <a:r>
                        <a:rPr kumimoji="0" lang="en-US" sz="1800" b="0" i="0" u="none" strike="noStrike" cap="none" normalizeH="0" baseline="30000" dirty="0" smtClean="0">
                          <a:ln>
                            <a:noFill/>
                          </a:ln>
                          <a:solidFill>
                            <a:srgbClr val="000000"/>
                          </a:solidFill>
                          <a:effectLst/>
                          <a:latin typeface="Arial" charset="0"/>
                          <a:ea typeface="ヒラギノ角ゴ Pro W3" charset="-128"/>
                        </a:rPr>
                        <a:t>nd grade</a:t>
                      </a: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3</a:t>
                      </a:r>
                      <a:r>
                        <a:rPr kumimoji="0" lang="en-US" sz="1800" b="0" i="0" u="none" strike="noStrike" cap="none" normalizeH="0" baseline="30000" dirty="0" smtClean="0">
                          <a:ln>
                            <a:noFill/>
                          </a:ln>
                          <a:solidFill>
                            <a:srgbClr val="000000"/>
                          </a:solidFill>
                          <a:effectLst/>
                          <a:latin typeface="Arial" charset="0"/>
                          <a:ea typeface="ヒラギノ角ゴ Pro W3" charset="-128"/>
                        </a:rPr>
                        <a:t>rd</a:t>
                      </a:r>
                      <a:r>
                        <a:rPr kumimoji="0" lang="en-US" sz="1800" b="0" i="0" u="none" strike="noStrike" cap="none" normalizeH="0" baseline="0" dirty="0" smtClean="0">
                          <a:ln>
                            <a:noFill/>
                          </a:ln>
                          <a:solidFill>
                            <a:srgbClr val="000000"/>
                          </a:solidFill>
                          <a:effectLst/>
                          <a:latin typeface="Arial" charset="0"/>
                          <a:ea typeface="ヒラギノ角ゴ Pro W3" charset="-128"/>
                        </a:rPr>
                        <a:t>&amp; 4</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9 %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49 %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20 %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a:t>
                      </a:r>
                      <a:r>
                        <a:rPr kumimoji="0" lang="en-US" sz="1800" b="0" i="0" u="none" strike="noStrike" cap="none" normalizeH="0" baseline="30000" dirty="0" smtClean="0">
                          <a:ln>
                            <a:noFill/>
                          </a:ln>
                          <a:solidFill>
                            <a:srgbClr val="000000"/>
                          </a:solidFill>
                          <a:effectLst/>
                          <a:latin typeface="Arial" charset="0"/>
                          <a:ea typeface="ヒラギノ角ゴ Pro W3" charset="-128"/>
                        </a:rPr>
                        <a:t>th</a:t>
                      </a:r>
                      <a:r>
                        <a:rPr kumimoji="0" lang="en-US" sz="1800" b="0" i="0" u="none" strike="noStrike" cap="none" normalizeH="0" baseline="0" dirty="0" smtClean="0">
                          <a:ln>
                            <a:noFill/>
                          </a:ln>
                          <a:solidFill>
                            <a:srgbClr val="000000"/>
                          </a:solidFill>
                          <a:effectLst/>
                          <a:latin typeface="Arial" charset="0"/>
                          <a:ea typeface="ヒラギノ角ゴ Pro W3" charset="-128"/>
                        </a:rPr>
                        <a:t>&amp; 6</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bl>
          </a:graphicData>
        </a:graphic>
      </p:graphicFrame>
      <p:sp>
        <p:nvSpPr>
          <p:cNvPr id="5" name="Title 1"/>
          <p:cNvSpPr>
            <a:spLocks noGrp="1"/>
          </p:cNvSpPr>
          <p:nvPr>
            <p:ph type="title"/>
          </p:nvPr>
        </p:nvSpPr>
        <p:spPr>
          <a:xfrm>
            <a:off x="685800" y="685800"/>
            <a:ext cx="7772400" cy="990600"/>
          </a:xfrm>
        </p:spPr>
        <p:txBody>
          <a:bodyPr>
            <a:normAutofit/>
          </a:bodyPr>
          <a:lstStyle/>
          <a:p>
            <a:pPr eaLnBrk="1" hangingPunct="1"/>
            <a:r>
              <a:rPr lang="en-US" sz="2800" dirty="0" smtClean="0">
                <a:solidFill>
                  <a:srgbClr val="000000"/>
                </a:solidFill>
              </a:rPr>
              <a:t> </a:t>
            </a:r>
            <a:r>
              <a:rPr lang="en-US" sz="3600" dirty="0" smtClean="0">
                <a:solidFill>
                  <a:srgbClr val="000000"/>
                </a:solidFill>
              </a:rPr>
              <a:t>8 + 4 = [   ] + 5</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600200" y="2133601"/>
          <a:ext cx="6096000" cy="2743200"/>
        </p:xfrm>
        <a:graphic>
          <a:graphicData uri="http://schemas.openxmlformats.org/drawingml/2006/table">
            <a:tbl>
              <a:tblPr/>
              <a:tblGrid>
                <a:gridCol w="1219200"/>
                <a:gridCol w="1219200"/>
                <a:gridCol w="1219200"/>
                <a:gridCol w="1219200"/>
                <a:gridCol w="1219200"/>
              </a:tblGrid>
              <a:tr h="36576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ea typeface="ヒラギノ角ゴ Pro W3" charset="-128"/>
                        </a:rPr>
                        <a:t>Percent Responding with These Answers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Answers given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Arial" charset="0"/>
                          <a:ea typeface="ヒラギノ角ゴ Pro W3" charset="-128"/>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12 and 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6400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a:t>
                      </a:r>
                      <a:r>
                        <a:rPr kumimoji="0" lang="en-US" sz="1800" b="0" i="0" u="none" strike="noStrike" cap="none" normalizeH="0" baseline="30000" dirty="0" smtClean="0">
                          <a:ln>
                            <a:noFill/>
                          </a:ln>
                          <a:solidFill>
                            <a:srgbClr val="000000"/>
                          </a:solidFill>
                          <a:effectLst/>
                          <a:latin typeface="Arial" charset="0"/>
                          <a:ea typeface="ヒラギノ角ゴ Pro W3" charset="-128"/>
                        </a:rPr>
                        <a:t>st</a:t>
                      </a:r>
                      <a:r>
                        <a:rPr kumimoji="0" lang="en-US" sz="1800" b="0" i="0" u="none" strike="noStrike" cap="none" normalizeH="0" baseline="0" dirty="0" smtClean="0">
                          <a:ln>
                            <a:noFill/>
                          </a:ln>
                          <a:solidFill>
                            <a:srgbClr val="000000"/>
                          </a:solidFill>
                          <a:effectLst/>
                          <a:latin typeface="Arial" charset="0"/>
                          <a:ea typeface="ヒラギノ角ゴ Pro W3" charset="-128"/>
                        </a:rPr>
                        <a:t>&amp; 2</a:t>
                      </a:r>
                      <a:r>
                        <a:rPr kumimoji="0" lang="en-US" sz="1800" b="0" i="0" u="none" strike="noStrike" cap="none" normalizeH="0" baseline="30000" dirty="0" smtClean="0">
                          <a:ln>
                            <a:noFill/>
                          </a:ln>
                          <a:solidFill>
                            <a:srgbClr val="000000"/>
                          </a:solidFill>
                          <a:effectLst/>
                          <a:latin typeface="Arial" charset="0"/>
                          <a:ea typeface="ヒラギノ角ゴ Pro W3" charset="-128"/>
                        </a:rPr>
                        <a:t>nd grade</a:t>
                      </a:r>
                      <a:endParaRPr kumimoji="0" lang="en-US" sz="1800" b="0" i="0" u="none" strike="noStrike" cap="none" normalizeH="0" baseline="0" dirty="0" smtClean="0">
                        <a:ln>
                          <a:noFill/>
                        </a:ln>
                        <a:solidFill>
                          <a:srgbClr val="000000"/>
                        </a:solidFill>
                        <a:effectLst/>
                        <a:latin typeface="Arial" charset="0"/>
                        <a:ea typeface="ヒラギノ角ゴ Pro W3"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3</a:t>
                      </a:r>
                      <a:r>
                        <a:rPr kumimoji="0" lang="en-US" sz="1800" b="0" i="0" u="none" strike="noStrike" cap="none" normalizeH="0" baseline="30000" dirty="0" smtClean="0">
                          <a:ln>
                            <a:noFill/>
                          </a:ln>
                          <a:solidFill>
                            <a:srgbClr val="000000"/>
                          </a:solidFill>
                          <a:effectLst/>
                          <a:latin typeface="Arial" charset="0"/>
                          <a:ea typeface="ヒラギノ角ゴ Pro W3" charset="-128"/>
                        </a:rPr>
                        <a:t>rd</a:t>
                      </a:r>
                      <a:r>
                        <a:rPr kumimoji="0" lang="en-US" sz="1800" b="0" i="0" u="none" strike="noStrike" cap="none" normalizeH="0" baseline="0" dirty="0" smtClean="0">
                          <a:ln>
                            <a:noFill/>
                          </a:ln>
                          <a:solidFill>
                            <a:srgbClr val="000000"/>
                          </a:solidFill>
                          <a:effectLst/>
                          <a:latin typeface="Arial" charset="0"/>
                          <a:ea typeface="ヒラギノ角ゴ Pro W3" charset="-128"/>
                        </a:rPr>
                        <a:t>&amp; 4</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9 %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49 %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20 %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10 %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CBCB"/>
                    </a:solidFill>
                  </a:tcPr>
                </a:tc>
              </a:tr>
              <a:tr h="5486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5</a:t>
                      </a:r>
                      <a:r>
                        <a:rPr kumimoji="0" lang="en-US" sz="1800" b="0" i="0" u="none" strike="noStrike" cap="none" normalizeH="0" baseline="30000" dirty="0" smtClean="0">
                          <a:ln>
                            <a:noFill/>
                          </a:ln>
                          <a:solidFill>
                            <a:srgbClr val="000000"/>
                          </a:solidFill>
                          <a:effectLst/>
                          <a:latin typeface="Arial" charset="0"/>
                          <a:ea typeface="ヒラギノ角ゴ Pro W3" charset="-128"/>
                        </a:rPr>
                        <a:t>th</a:t>
                      </a:r>
                      <a:r>
                        <a:rPr kumimoji="0" lang="en-US" sz="1800" b="0" i="0" u="none" strike="noStrike" cap="none" normalizeH="0" baseline="0" dirty="0" smtClean="0">
                          <a:ln>
                            <a:noFill/>
                          </a:ln>
                          <a:solidFill>
                            <a:srgbClr val="000000"/>
                          </a:solidFill>
                          <a:effectLst/>
                          <a:latin typeface="Arial" charset="0"/>
                          <a:ea typeface="ヒラギノ角ゴ Pro W3" charset="-128"/>
                        </a:rPr>
                        <a:t>&amp; 6</a:t>
                      </a:r>
                      <a:r>
                        <a:rPr kumimoji="0" lang="en-US" sz="1800" b="0" i="0" u="none" strike="noStrike" cap="none" normalizeH="0" baseline="30000" dirty="0" smtClean="0">
                          <a:ln>
                            <a:noFill/>
                          </a:ln>
                          <a:solidFill>
                            <a:srgbClr val="000000"/>
                          </a:solidFill>
                          <a:effectLst/>
                          <a:latin typeface="Arial" charset="0"/>
                          <a:ea typeface="ヒラギノ角ゴ Pro W3" charset="-128"/>
                        </a:rPr>
                        <a:t>th grade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2 %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76 %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21 %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ヒラギノ角ゴ Pro W3" charset="-128"/>
                        </a:rPr>
                        <a:t>2 %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bl>
          </a:graphicData>
        </a:graphic>
      </p:graphicFrame>
      <p:sp>
        <p:nvSpPr>
          <p:cNvPr id="5" name="Title 1"/>
          <p:cNvSpPr>
            <a:spLocks noGrp="1"/>
          </p:cNvSpPr>
          <p:nvPr>
            <p:ph type="title"/>
          </p:nvPr>
        </p:nvSpPr>
        <p:spPr>
          <a:xfrm>
            <a:off x="685800" y="685800"/>
            <a:ext cx="7772400" cy="990600"/>
          </a:xfrm>
        </p:spPr>
        <p:txBody>
          <a:bodyPr>
            <a:normAutofit/>
          </a:bodyPr>
          <a:lstStyle/>
          <a:p>
            <a:pPr eaLnBrk="1" hangingPunct="1"/>
            <a:r>
              <a:rPr lang="en-US" sz="2800" dirty="0" smtClean="0">
                <a:solidFill>
                  <a:srgbClr val="000000"/>
                </a:solidFill>
              </a:rPr>
              <a:t> </a:t>
            </a:r>
            <a:r>
              <a:rPr lang="en-US" sz="3600" dirty="0" smtClean="0">
                <a:solidFill>
                  <a:srgbClr val="000000"/>
                </a:solidFill>
              </a:rPr>
              <a:t>8 + 4 = [   ] + 5</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lstStyle/>
          <a:p>
            <a:pPr eaLnBrk="1" hangingPunct="1"/>
            <a:r>
              <a:rPr lang="en-US" sz="6000" dirty="0" smtClean="0">
                <a:latin typeface="Arial" charset="0"/>
                <a:ea typeface="ＭＳ Ｐゴシック"/>
                <a:cs typeface="Arial" charset="0"/>
              </a:rPr>
              <a:t>Think – Pair – Share </a:t>
            </a:r>
          </a:p>
        </p:txBody>
      </p:sp>
      <p:sp>
        <p:nvSpPr>
          <p:cNvPr id="58370" name="Slide Number Placeholder 2"/>
          <p:cNvSpPr>
            <a:spLocks noGrp="1"/>
          </p:cNvSpPr>
          <p:nvPr>
            <p:ph type="sldNum" sz="quarter" idx="10"/>
          </p:nvPr>
        </p:nvSpPr>
        <p:spPr bwMode="auto">
          <a:noFill/>
          <a:ln>
            <a:miter lim="800000"/>
            <a:headEnd/>
            <a:tailEnd/>
          </a:ln>
        </p:spPr>
        <p:txBody>
          <a:bodyPr/>
          <a:lstStyle/>
          <a:p>
            <a:fld id="{E4699225-E593-4E7E-86B7-605FC60FDB50}" type="datetime1">
              <a:rPr lang="en-US" smtClean="0">
                <a:latin typeface="Calibri" pitchFamily="34" charset="0"/>
                <a:ea typeface="ＭＳ Ｐゴシック"/>
                <a:cs typeface="ＭＳ Ｐゴシック"/>
              </a:rPr>
              <a:pPr/>
              <a:t>3/25/2011</a:t>
            </a:fld>
            <a:r>
              <a:rPr lang="en-US" dirty="0" smtClean="0">
                <a:latin typeface="Calibri" pitchFamily="34" charset="0"/>
                <a:ea typeface="ＭＳ Ｐゴシック"/>
                <a:cs typeface="ＭＳ Ｐゴシック"/>
              </a:rPr>
              <a:t>  •  page </a:t>
            </a:r>
            <a:fld id="{767EF776-A2D1-4262-8B74-B84644CA9142}" type="slidenum">
              <a:rPr lang="en-US" smtClean="0">
                <a:latin typeface="Calibri" pitchFamily="34" charset="0"/>
                <a:ea typeface="ＭＳ Ｐゴシック"/>
                <a:cs typeface="ＭＳ Ｐゴシック"/>
              </a:rPr>
              <a:pPr/>
              <a:t>32</a:t>
            </a:fld>
            <a:endParaRPr lang="en-US" dirty="0" smtClean="0">
              <a:latin typeface="Calibri" pitchFamily="34" charset="0"/>
              <a:ea typeface="ＭＳ Ｐゴシック"/>
              <a:cs typeface="ＭＳ Ｐゴシック"/>
            </a:endParaRPr>
          </a:p>
        </p:txBody>
      </p:sp>
      <p:sp>
        <p:nvSpPr>
          <p:cNvPr id="58371" name="Content Placeholder 2"/>
          <p:cNvSpPr txBox="1">
            <a:spLocks/>
          </p:cNvSpPr>
          <p:nvPr/>
        </p:nvSpPr>
        <p:spPr bwMode="auto">
          <a:xfrm>
            <a:off x="457200" y="1371600"/>
            <a:ext cx="8229600" cy="4754563"/>
          </a:xfrm>
          <a:prstGeom prst="rect">
            <a:avLst/>
          </a:prstGeom>
          <a:noFill/>
          <a:ln w="9525">
            <a:noFill/>
            <a:miter lim="800000"/>
            <a:headEnd/>
            <a:tailEnd/>
          </a:ln>
        </p:spPr>
        <p:txBody>
          <a:bodyPr/>
          <a:lstStyle/>
          <a:p>
            <a:pPr marL="1257300" lvl="2" indent="-342900" defTabSz="457200">
              <a:spcBef>
                <a:spcPct val="20000"/>
              </a:spcBef>
            </a:pPr>
            <a:endParaRPr lang="en-US" sz="4000" dirty="0">
              <a:latin typeface="Calibri" pitchFamily="34" charset="0"/>
            </a:endParaRPr>
          </a:p>
          <a:p>
            <a:pPr marL="1257300" lvl="2" indent="-342900" defTabSz="457200">
              <a:spcBef>
                <a:spcPct val="20000"/>
              </a:spcBef>
            </a:pPr>
            <a:r>
              <a:rPr lang="en-US" sz="4000" dirty="0" smtClean="0">
                <a:latin typeface="Calibri" pitchFamily="34" charset="0"/>
              </a:rPr>
              <a:t>	What can we learn from the national data about our need to change or make </a:t>
            </a:r>
            <a:r>
              <a:rPr lang="en-US" sz="4000" b="1" i="1" dirty="0" smtClean="0">
                <a:latin typeface="Calibri" pitchFamily="34" charset="0"/>
              </a:rPr>
              <a:t>immediate adjustments</a:t>
            </a:r>
            <a:r>
              <a:rPr lang="en-US" sz="4000" dirty="0" smtClean="0">
                <a:latin typeface="Calibri" pitchFamily="34" charset="0"/>
              </a:rPr>
              <a:t> in North Carolina?</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Reflection Point</a:t>
            </a:r>
            <a:endParaRPr lang="en-US" sz="5400" dirty="0"/>
          </a:p>
        </p:txBody>
      </p:sp>
      <p:sp>
        <p:nvSpPr>
          <p:cNvPr id="3" name="Content Placeholder 2"/>
          <p:cNvSpPr>
            <a:spLocks noGrp="1"/>
          </p:cNvSpPr>
          <p:nvPr>
            <p:ph idx="1"/>
          </p:nvPr>
        </p:nvSpPr>
        <p:spPr>
          <a:xfrm>
            <a:off x="457200" y="2133600"/>
            <a:ext cx="8229600" cy="4267200"/>
          </a:xfrm>
        </p:spPr>
        <p:txBody>
          <a:bodyPr>
            <a:normAutofit fontScale="55000" lnSpcReduction="20000"/>
          </a:bodyPr>
          <a:lstStyle/>
          <a:p>
            <a:pPr>
              <a:buNone/>
            </a:pPr>
            <a:r>
              <a:rPr lang="en-US" dirty="0" smtClean="0"/>
              <a:t>	</a:t>
            </a:r>
            <a:r>
              <a:rPr lang="en-US" sz="4500" b="1" dirty="0" smtClean="0"/>
              <a:t>Consider the following outlets as ways to reflect on the question:</a:t>
            </a:r>
          </a:p>
          <a:p>
            <a:pPr>
              <a:buNone/>
            </a:pPr>
            <a:endParaRPr lang="en-US" sz="4500" b="1" dirty="0" smtClean="0"/>
          </a:p>
          <a:p>
            <a:pPr lvl="1">
              <a:buFont typeface="Arial" pitchFamily="34" charset="0"/>
              <a:buChar char="•"/>
            </a:pPr>
            <a:r>
              <a:rPr lang="en-US" sz="4400" dirty="0" smtClean="0"/>
              <a:t>PLC discussion</a:t>
            </a:r>
          </a:p>
          <a:p>
            <a:pPr lvl="1">
              <a:buFont typeface="Arial" pitchFamily="34" charset="0"/>
              <a:buChar char="•"/>
            </a:pPr>
            <a:r>
              <a:rPr lang="en-US" sz="4400" dirty="0" smtClean="0"/>
              <a:t>Electronic forums/blogs in one school or throughout a school district</a:t>
            </a:r>
          </a:p>
          <a:p>
            <a:pPr lvl="1">
              <a:buFont typeface="Arial" pitchFamily="34" charset="0"/>
              <a:buChar char="•"/>
            </a:pPr>
            <a:r>
              <a:rPr lang="en-US" sz="4400" dirty="0" smtClean="0"/>
              <a:t>Partner sharing</a:t>
            </a:r>
          </a:p>
          <a:p>
            <a:pPr lvl="1">
              <a:buFont typeface="Arial" pitchFamily="34" charset="0"/>
              <a:buChar char="•"/>
            </a:pPr>
            <a:r>
              <a:rPr lang="en-US" sz="4400" dirty="0" smtClean="0"/>
              <a:t>Journal writing (e-journals)</a:t>
            </a:r>
          </a:p>
          <a:p>
            <a:pPr>
              <a:buNone/>
            </a:pPr>
            <a:endParaRPr lang="en-US" b="1" dirty="0" smtClean="0"/>
          </a:p>
          <a:p>
            <a:pPr>
              <a:buNone/>
            </a:pPr>
            <a:endParaRPr lang="en-US" b="1" dirty="0" smtClean="0"/>
          </a:p>
          <a:p>
            <a:pPr>
              <a:buNone/>
            </a:pPr>
            <a:endParaRPr lang="en-US" b="1" dirty="0" smtClean="0"/>
          </a:p>
          <a:p>
            <a:pPr>
              <a:buNone/>
            </a:pPr>
            <a:endParaRPr lang="en-US" dirty="0" smtClean="0"/>
          </a:p>
          <a:p>
            <a:pPr>
              <a:buNone/>
            </a:pPr>
            <a:r>
              <a:rPr lang="en-US" dirty="0" smtClean="0"/>
              <a:t>	</a:t>
            </a:r>
          </a:p>
        </p:txBody>
      </p:sp>
      <p:sp>
        <p:nvSpPr>
          <p:cNvPr id="4" name="Slide Number Placeholder 3"/>
          <p:cNvSpPr>
            <a:spLocks noGrp="1"/>
          </p:cNvSpPr>
          <p:nvPr>
            <p:ph type="sldNum" sz="quarter" idx="4294967295"/>
          </p:nvPr>
        </p:nvSpPr>
        <p:spPr>
          <a:xfrm>
            <a:off x="6934200" y="6355080"/>
            <a:ext cx="1905000" cy="365125"/>
          </a:xfrm>
          <a:prstGeom prst="rect">
            <a:avLst/>
          </a:prstGeom>
        </p:spPr>
        <p:txBody>
          <a:bodyPr/>
          <a:lstStyle/>
          <a:p>
            <a:fld id="{D684E823-83EE-4712-9C9F-9831D647CBAF}" type="datetime1">
              <a:rPr lang="en-US" smtClean="0"/>
              <a:pPr/>
              <a:t>3/25/2011</a:t>
            </a:fld>
            <a:r>
              <a:rPr lang="en-US" smtClean="0"/>
              <a:t>  •  page </a:t>
            </a:r>
            <a:fld id="{99D554BA-4B2B-444B-B528-5F3ECF70C156}" type="slidenum">
              <a:rPr lang="en-US" smtClean="0"/>
              <a:pPr/>
              <a:t>33</a:t>
            </a:fld>
            <a:endParaRPr lang="en-US" dirty="0" smtClean="0"/>
          </a:p>
        </p:txBody>
      </p:sp>
      <p:pic>
        <p:nvPicPr>
          <p:cNvPr id="1027" name="Picture 3"/>
          <p:cNvPicPr>
            <a:picLocks noChangeAspect="1" noChangeArrowheads="1"/>
          </p:cNvPicPr>
          <p:nvPr/>
        </p:nvPicPr>
        <p:blipFill>
          <a:blip r:embed="rId3" cstate="print"/>
          <a:srcRect/>
          <a:stretch>
            <a:fillRect/>
          </a:stretch>
        </p:blipFill>
        <p:spPr bwMode="auto">
          <a:xfrm>
            <a:off x="22783800" y="23164800"/>
            <a:ext cx="10530942" cy="7924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838200" y="381000"/>
            <a:ext cx="838199" cy="873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pPr eaLnBrk="1" hangingPunct="1"/>
            <a:r>
              <a:rPr lang="en-US" sz="5400" dirty="0" smtClean="0">
                <a:latin typeface="Arial" charset="0"/>
                <a:ea typeface="ＭＳ Ｐゴシック"/>
                <a:cs typeface="Arial" charset="0"/>
              </a:rPr>
              <a:t>North Carolina Timeline</a:t>
            </a:r>
          </a:p>
        </p:txBody>
      </p:sp>
      <p:graphicFrame>
        <p:nvGraphicFramePr>
          <p:cNvPr id="5" name="Content Placeholder 4"/>
          <p:cNvGraphicFramePr>
            <a:graphicFrameLocks noGrp="1"/>
          </p:cNvGraphicFramePr>
          <p:nvPr>
            <p:ph idx="1"/>
          </p:nvPr>
        </p:nvGraphicFramePr>
        <p:xfrm>
          <a:off x="457200" y="1524000"/>
          <a:ext cx="82296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4275" name="Slide Number Placeholder 3"/>
          <p:cNvSpPr>
            <a:spLocks noGrp="1"/>
          </p:cNvSpPr>
          <p:nvPr>
            <p:ph type="sldNum" sz="quarter" idx="10"/>
          </p:nvPr>
        </p:nvSpPr>
        <p:spPr bwMode="auto">
          <a:noFill/>
          <a:ln>
            <a:miter lim="800000"/>
            <a:headEnd/>
            <a:tailEnd/>
          </a:ln>
        </p:spPr>
        <p:txBody>
          <a:bodyPr/>
          <a:lstStyle/>
          <a:p>
            <a:fld id="{A332FC93-E459-461B-9956-D454A673341E}"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C9EC859C-EC46-493E-8447-8953691B4638}" type="slidenum">
              <a:rPr lang="en-US" smtClean="0">
                <a:latin typeface="Calibri" pitchFamily="34" charset="0"/>
                <a:ea typeface="ＭＳ Ｐゴシック"/>
                <a:cs typeface="ＭＳ Ｐゴシック"/>
              </a:rPr>
              <a:pPr/>
              <a:t>34</a:t>
            </a:fld>
            <a:endParaRPr lang="en-US" smtClean="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lstStyle/>
          <a:p>
            <a:pPr eaLnBrk="1" hangingPunct="1"/>
            <a:r>
              <a:rPr lang="en-US" sz="5400" dirty="0" smtClean="0">
                <a:latin typeface="Arial" charset="0"/>
                <a:ea typeface="ＭＳ Ｐゴシック"/>
                <a:cs typeface="Arial" charset="0"/>
              </a:rPr>
              <a:t>North Carolina Timeline</a:t>
            </a:r>
          </a:p>
        </p:txBody>
      </p:sp>
      <p:graphicFrame>
        <p:nvGraphicFramePr>
          <p:cNvPr id="5" name="Content Placeholder 4"/>
          <p:cNvGraphicFramePr>
            <a:graphicFrameLocks noGrp="1"/>
          </p:cNvGraphicFramePr>
          <p:nvPr>
            <p:ph idx="1"/>
          </p:nvPr>
        </p:nvGraphicFramePr>
        <p:xfrm>
          <a:off x="457200" y="1524000"/>
          <a:ext cx="82296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6323" name="Slide Number Placeholder 3"/>
          <p:cNvSpPr>
            <a:spLocks noGrp="1"/>
          </p:cNvSpPr>
          <p:nvPr>
            <p:ph type="sldNum" sz="quarter" idx="10"/>
          </p:nvPr>
        </p:nvSpPr>
        <p:spPr bwMode="auto">
          <a:noFill/>
          <a:ln>
            <a:miter lim="800000"/>
            <a:headEnd/>
            <a:tailEnd/>
          </a:ln>
        </p:spPr>
        <p:txBody>
          <a:bodyPr/>
          <a:lstStyle/>
          <a:p>
            <a:fld id="{216292FB-7643-43E3-AD02-4577A215D29B}"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B8956E20-E4E5-4F9B-8754-B122E2BB13E0}" type="slidenum">
              <a:rPr lang="en-US" smtClean="0">
                <a:latin typeface="Calibri" pitchFamily="34" charset="0"/>
                <a:ea typeface="ＭＳ Ｐゴシック"/>
                <a:cs typeface="ＭＳ Ｐゴシック"/>
              </a:rPr>
              <a:pPr/>
              <a:t>35</a:t>
            </a:fld>
            <a:endParaRPr lang="en-US" smtClean="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p:txBody>
          <a:bodyPr/>
          <a:lstStyle/>
          <a:p>
            <a:pPr eaLnBrk="1" hangingPunct="1"/>
            <a:r>
              <a:rPr lang="en-US" dirty="0" smtClean="0">
                <a:latin typeface="Arial" charset="0"/>
                <a:ea typeface="ＭＳ Ｐゴシック"/>
                <a:cs typeface="Arial" charset="0"/>
              </a:rPr>
              <a:t>Time Out</a:t>
            </a:r>
          </a:p>
        </p:txBody>
      </p:sp>
      <p:sp>
        <p:nvSpPr>
          <p:cNvPr id="4" name="Rounded Rectangle 3"/>
          <p:cNvSpPr/>
          <p:nvPr/>
        </p:nvSpPr>
        <p:spPr>
          <a:xfrm>
            <a:off x="5410200" y="19050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FRC</a:t>
            </a:r>
          </a:p>
        </p:txBody>
      </p:sp>
      <p:sp>
        <p:nvSpPr>
          <p:cNvPr id="5" name="Content Placeholder 4"/>
          <p:cNvSpPr>
            <a:spLocks noGrp="1"/>
          </p:cNvSpPr>
          <p:nvPr>
            <p:ph idx="1"/>
          </p:nvPr>
        </p:nvSpPr>
        <p:spPr>
          <a:xfrm>
            <a:off x="5410200" y="2590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eaLnBrk="1" hangingPunct="1">
              <a:buFont typeface="Arial" charset="0"/>
              <a:buNone/>
              <a:defRPr/>
            </a:pPr>
            <a:r>
              <a:rPr lang="en-US" sz="1800" dirty="0" smtClean="0"/>
              <a:t>NC Cloud</a:t>
            </a:r>
            <a:endParaRPr lang="en-US" sz="1800" dirty="0"/>
          </a:p>
        </p:txBody>
      </p:sp>
      <p:sp>
        <p:nvSpPr>
          <p:cNvPr id="6" name="Rounded Rectangle 5"/>
          <p:cNvSpPr/>
          <p:nvPr/>
        </p:nvSpPr>
        <p:spPr>
          <a:xfrm>
            <a:off x="5410200" y="32766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t>STEM/ STEAM</a:t>
            </a:r>
          </a:p>
        </p:txBody>
      </p:sp>
      <p:sp>
        <p:nvSpPr>
          <p:cNvPr id="7" name="Rounded Rectangle 6"/>
          <p:cNvSpPr/>
          <p:nvPr/>
        </p:nvSpPr>
        <p:spPr>
          <a:xfrm>
            <a:off x="5486400" y="3962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USED</a:t>
            </a:r>
          </a:p>
        </p:txBody>
      </p:sp>
      <p:sp>
        <p:nvSpPr>
          <p:cNvPr id="8" name="Rounded Rectangle 7"/>
          <p:cNvSpPr/>
          <p:nvPr/>
        </p:nvSpPr>
        <p:spPr>
          <a:xfrm>
            <a:off x="5486400" y="46482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NAEP</a:t>
            </a:r>
          </a:p>
        </p:txBody>
      </p:sp>
      <p:sp>
        <p:nvSpPr>
          <p:cNvPr id="10" name="Rounded Rectangle 9"/>
          <p:cNvSpPr/>
          <p:nvPr/>
        </p:nvSpPr>
        <p:spPr>
          <a:xfrm>
            <a:off x="7315200" y="1828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Placeholder</a:t>
            </a:r>
          </a:p>
        </p:txBody>
      </p:sp>
      <p:sp>
        <p:nvSpPr>
          <p:cNvPr id="11" name="Rounded Rectangle 10"/>
          <p:cNvSpPr/>
          <p:nvPr/>
        </p:nvSpPr>
        <p:spPr>
          <a:xfrm>
            <a:off x="7315200" y="25908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Placeholder</a:t>
            </a:r>
          </a:p>
        </p:txBody>
      </p:sp>
      <p:sp>
        <p:nvSpPr>
          <p:cNvPr id="12" name="Rounded Rectangle 11"/>
          <p:cNvSpPr/>
          <p:nvPr/>
        </p:nvSpPr>
        <p:spPr>
          <a:xfrm>
            <a:off x="7315200" y="32766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Placeholder</a:t>
            </a:r>
          </a:p>
        </p:txBody>
      </p:sp>
      <p:sp>
        <p:nvSpPr>
          <p:cNvPr id="13" name="Rounded Rectangle 12"/>
          <p:cNvSpPr/>
          <p:nvPr/>
        </p:nvSpPr>
        <p:spPr>
          <a:xfrm>
            <a:off x="7315200" y="3962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t>RttT</a:t>
            </a:r>
            <a:endParaRPr lang="en-US" dirty="0"/>
          </a:p>
        </p:txBody>
      </p:sp>
      <p:sp>
        <p:nvSpPr>
          <p:cNvPr id="14" name="Rounded Rectangle 13"/>
          <p:cNvSpPr/>
          <p:nvPr/>
        </p:nvSpPr>
        <p:spPr>
          <a:xfrm>
            <a:off x="7315200" y="4724400"/>
            <a:ext cx="15240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SBE</a:t>
            </a:r>
          </a:p>
        </p:txBody>
      </p:sp>
      <p:sp>
        <p:nvSpPr>
          <p:cNvPr id="15" name="Rounded Rectangle 14"/>
          <p:cNvSpPr/>
          <p:nvPr/>
        </p:nvSpPr>
        <p:spPr>
          <a:xfrm>
            <a:off x="381000" y="17526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Future Ready Corer</a:t>
            </a:r>
          </a:p>
        </p:txBody>
      </p:sp>
      <p:sp>
        <p:nvSpPr>
          <p:cNvPr id="16" name="Rounded Rectangle 15"/>
          <p:cNvSpPr/>
          <p:nvPr/>
        </p:nvSpPr>
        <p:spPr>
          <a:xfrm>
            <a:off x="2209800" y="54864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Race to the Top</a:t>
            </a:r>
          </a:p>
        </p:txBody>
      </p:sp>
      <p:sp>
        <p:nvSpPr>
          <p:cNvPr id="17" name="Rounded Rectangle 16"/>
          <p:cNvSpPr/>
          <p:nvPr/>
        </p:nvSpPr>
        <p:spPr>
          <a:xfrm>
            <a:off x="381000" y="26670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t>Placeholder</a:t>
            </a:r>
          </a:p>
        </p:txBody>
      </p:sp>
      <p:sp>
        <p:nvSpPr>
          <p:cNvPr id="18" name="Rounded Rectangle 17"/>
          <p:cNvSpPr/>
          <p:nvPr/>
        </p:nvSpPr>
        <p:spPr>
          <a:xfrm>
            <a:off x="381000" y="54864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Placeholder</a:t>
            </a:r>
          </a:p>
        </p:txBody>
      </p:sp>
      <p:sp>
        <p:nvSpPr>
          <p:cNvPr id="19" name="Rounded Rectangle 18"/>
          <p:cNvSpPr/>
          <p:nvPr/>
        </p:nvSpPr>
        <p:spPr>
          <a:xfrm>
            <a:off x="381000" y="35814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t>Placeholder</a:t>
            </a:r>
          </a:p>
        </p:txBody>
      </p:sp>
      <p:sp>
        <p:nvSpPr>
          <p:cNvPr id="20" name="Rounded Rectangle 19"/>
          <p:cNvSpPr/>
          <p:nvPr/>
        </p:nvSpPr>
        <p:spPr>
          <a:xfrm>
            <a:off x="381000" y="46482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dirty="0"/>
              <a:t>Placeholder</a:t>
            </a:r>
          </a:p>
        </p:txBody>
      </p:sp>
      <p:sp>
        <p:nvSpPr>
          <p:cNvPr id="21" name="Rounded Rectangle 20"/>
          <p:cNvSpPr/>
          <p:nvPr/>
        </p:nvSpPr>
        <p:spPr>
          <a:xfrm>
            <a:off x="2286000" y="4572000"/>
            <a:ext cx="152400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State Board Education</a:t>
            </a:r>
          </a:p>
        </p:txBody>
      </p:sp>
      <p:sp>
        <p:nvSpPr>
          <p:cNvPr id="22" name="Rounded Rectangle 21"/>
          <p:cNvSpPr/>
          <p:nvPr/>
        </p:nvSpPr>
        <p:spPr>
          <a:xfrm>
            <a:off x="2209800" y="2667000"/>
            <a:ext cx="1600200" cy="6096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U.S. Department Education</a:t>
            </a:r>
          </a:p>
        </p:txBody>
      </p:sp>
      <p:sp>
        <p:nvSpPr>
          <p:cNvPr id="23" name="Rounded Rectangle 22"/>
          <p:cNvSpPr/>
          <p:nvPr/>
        </p:nvSpPr>
        <p:spPr>
          <a:xfrm>
            <a:off x="2209800" y="1524000"/>
            <a:ext cx="1676400" cy="9906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Science Technology Engineering Mathematics</a:t>
            </a:r>
          </a:p>
        </p:txBody>
      </p:sp>
      <p:sp>
        <p:nvSpPr>
          <p:cNvPr id="24" name="Rounded Rectangle 23"/>
          <p:cNvSpPr/>
          <p:nvPr/>
        </p:nvSpPr>
        <p:spPr>
          <a:xfrm>
            <a:off x="2209800" y="3581400"/>
            <a:ext cx="1676400" cy="838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dirty="0"/>
              <a:t>National Association Educational Progress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p:txBody>
          <a:bodyPr/>
          <a:lstStyle/>
          <a:p>
            <a:pPr eaLnBrk="1" hangingPunct="1"/>
            <a:r>
              <a:rPr lang="en-US" sz="6000" dirty="0" smtClean="0">
                <a:latin typeface="Arial" charset="0"/>
                <a:ea typeface="ＭＳ Ｐゴシック"/>
                <a:cs typeface="Arial" charset="0"/>
              </a:rPr>
              <a:t>Jigsaw Questions</a:t>
            </a:r>
          </a:p>
        </p:txBody>
      </p:sp>
      <p:sp>
        <p:nvSpPr>
          <p:cNvPr id="7" name="Text Placeholder 6"/>
          <p:cNvSpPr>
            <a:spLocks noGrp="1"/>
          </p:cNvSpPr>
          <p:nvPr>
            <p:ph type="body" sz="half" idx="1"/>
          </p:nvPr>
        </p:nvSpPr>
        <p:spPr>
          <a:xfrm>
            <a:off x="0" y="1752600"/>
            <a:ext cx="5791200" cy="4525963"/>
          </a:xfrm>
        </p:spPr>
        <p:txBody>
          <a:bodyPr/>
          <a:lstStyle/>
          <a:p>
            <a:pPr marL="1108075" lvl="2" indent="-514350" eaLnBrk="1" hangingPunct="1">
              <a:lnSpc>
                <a:spcPct val="90000"/>
              </a:lnSpc>
              <a:buNone/>
            </a:pPr>
            <a:r>
              <a:rPr lang="en-US" sz="2800" dirty="0" smtClean="0">
                <a:latin typeface="Arial" charset="0"/>
                <a:ea typeface="ＭＳ Ｐゴシック"/>
                <a:cs typeface="Arial" charset="0"/>
              </a:rPr>
              <a:t>	</a:t>
            </a:r>
            <a:r>
              <a:rPr lang="en-US" sz="3200" b="1" dirty="0" smtClean="0">
                <a:latin typeface="Arial" charset="0"/>
                <a:ea typeface="ＭＳ Ｐゴシック"/>
                <a:cs typeface="Arial" charset="0"/>
              </a:rPr>
              <a:t>For the resource you choose to explore, note:</a:t>
            </a:r>
          </a:p>
          <a:p>
            <a:pPr marL="1108075" lvl="2" indent="-514350" eaLnBrk="1" hangingPunct="1">
              <a:lnSpc>
                <a:spcPct val="90000"/>
              </a:lnSpc>
              <a:buNone/>
            </a:pPr>
            <a:endParaRPr lang="en-US" sz="1200" dirty="0" smtClean="0">
              <a:latin typeface="Arial" charset="0"/>
              <a:ea typeface="ＭＳ Ｐゴシック"/>
              <a:cs typeface="Arial" charset="0"/>
            </a:endParaRPr>
          </a:p>
          <a:p>
            <a:pPr marL="1565275" lvl="3" indent="-514350" eaLnBrk="1" hangingPunct="1">
              <a:lnSpc>
                <a:spcPct val="90000"/>
              </a:lnSpc>
              <a:buFont typeface="Arial" pitchFamily="34" charset="0"/>
              <a:buChar char="•"/>
            </a:pPr>
            <a:r>
              <a:rPr lang="en-US" sz="2800" b="1" dirty="0" smtClean="0">
                <a:latin typeface="Arial" charset="0"/>
                <a:ea typeface="ＭＳ Ｐゴシック"/>
                <a:cs typeface="Arial" charset="0"/>
              </a:rPr>
              <a:t>Key Details</a:t>
            </a:r>
            <a:r>
              <a:rPr lang="en-US" sz="2800" dirty="0" smtClean="0">
                <a:latin typeface="Arial" charset="0"/>
                <a:ea typeface="ＭＳ Ｐゴシック"/>
                <a:cs typeface="Arial" charset="0"/>
              </a:rPr>
              <a:t> that will help teachers begin the change process, and </a:t>
            </a:r>
          </a:p>
          <a:p>
            <a:pPr marL="1565275" lvl="3" indent="-514350" eaLnBrk="1" hangingPunct="1">
              <a:lnSpc>
                <a:spcPct val="90000"/>
              </a:lnSpc>
              <a:buFont typeface="Arial" pitchFamily="34" charset="0"/>
              <a:buChar char="•"/>
            </a:pPr>
            <a:endParaRPr lang="en-US" sz="800" dirty="0" smtClean="0">
              <a:latin typeface="Arial" charset="0"/>
              <a:ea typeface="ＭＳ Ｐゴシック"/>
              <a:cs typeface="Arial" charset="0"/>
            </a:endParaRPr>
          </a:p>
          <a:p>
            <a:pPr marL="1565275" lvl="3" indent="-514350" eaLnBrk="1" hangingPunct="1">
              <a:lnSpc>
                <a:spcPct val="90000"/>
              </a:lnSpc>
              <a:buFont typeface="Arial" pitchFamily="34" charset="0"/>
              <a:buChar char="•"/>
            </a:pPr>
            <a:r>
              <a:rPr lang="en-US" sz="2800" b="1" dirty="0" smtClean="0">
                <a:latin typeface="Arial" charset="0"/>
                <a:ea typeface="ＭＳ Ｐゴシック"/>
                <a:cs typeface="Arial" charset="0"/>
              </a:rPr>
              <a:t>Questions </a:t>
            </a:r>
            <a:r>
              <a:rPr lang="en-US" sz="2800" dirty="0" smtClean="0">
                <a:latin typeface="Arial" charset="0"/>
                <a:ea typeface="ＭＳ Ｐゴシック"/>
                <a:cs typeface="Arial" charset="0"/>
              </a:rPr>
              <a:t>that remain unanswered. </a:t>
            </a:r>
          </a:p>
        </p:txBody>
      </p:sp>
      <p:sp>
        <p:nvSpPr>
          <p:cNvPr id="79874" name="Content Placeholder 12"/>
          <p:cNvSpPr>
            <a:spLocks noGrp="1"/>
          </p:cNvSpPr>
          <p:nvPr>
            <p:ph sz="half" idx="2"/>
          </p:nvPr>
        </p:nvSpPr>
        <p:spPr>
          <a:xfrm>
            <a:off x="5562600" y="1600200"/>
            <a:ext cx="4038600" cy="4525963"/>
          </a:xfrm>
        </p:spPr>
        <p:txBody>
          <a:bodyPr/>
          <a:lstStyle/>
          <a:p>
            <a:pPr marL="1108075" lvl="2" indent="-514350" eaLnBrk="1" hangingPunct="1">
              <a:lnSpc>
                <a:spcPct val="90000"/>
              </a:lnSpc>
              <a:buNone/>
            </a:pPr>
            <a:endParaRPr lang="en-US" sz="2100" dirty="0" smtClean="0">
              <a:latin typeface="Arial" charset="0"/>
              <a:ea typeface="ＭＳ Ｐゴシック"/>
              <a:cs typeface="Arial" charset="0"/>
            </a:endParaRPr>
          </a:p>
          <a:p>
            <a:pPr eaLnBrk="1" hangingPunct="1"/>
            <a:endParaRPr lang="en-US" dirty="0" smtClean="0">
              <a:latin typeface="Arial" charset="0"/>
              <a:ea typeface="ＭＳ Ｐゴシック"/>
              <a:cs typeface="Arial" charset="0"/>
            </a:endParaRPr>
          </a:p>
        </p:txBody>
      </p:sp>
      <p:sp>
        <p:nvSpPr>
          <p:cNvPr id="79875" name="Slide Number Placeholder 2"/>
          <p:cNvSpPr>
            <a:spLocks noGrp="1"/>
          </p:cNvSpPr>
          <p:nvPr>
            <p:ph type="sldNum" sz="quarter" idx="12"/>
          </p:nvPr>
        </p:nvSpPr>
        <p:spPr bwMode="auto">
          <a:noFill/>
          <a:ln>
            <a:miter lim="800000"/>
            <a:headEnd/>
            <a:tailEnd/>
          </a:ln>
        </p:spPr>
        <p:txBody>
          <a:bodyPr/>
          <a:lstStyle/>
          <a:p>
            <a:fld id="{31E09CEA-77F5-4083-82AD-02E4F68CB05D}"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7AF6F0B7-6F16-49B4-B69F-2B90705B5A34}" type="slidenum">
              <a:rPr lang="en-US" smtClean="0">
                <a:latin typeface="Calibri" pitchFamily="34" charset="0"/>
                <a:ea typeface="ＭＳ Ｐゴシック"/>
                <a:cs typeface="ＭＳ Ｐゴシック"/>
              </a:rPr>
              <a:pPr/>
              <a:t>37</a:t>
            </a:fld>
            <a:endParaRPr lang="en-US" smtClean="0">
              <a:latin typeface="Calibri" pitchFamily="34" charset="0"/>
              <a:ea typeface="ＭＳ Ｐゴシック"/>
              <a:cs typeface="ＭＳ Ｐゴシック"/>
            </a:endParaRPr>
          </a:p>
        </p:txBody>
      </p:sp>
      <p:sp>
        <p:nvSpPr>
          <p:cNvPr id="79876" name="Content Placeholder 2"/>
          <p:cNvSpPr txBox="1">
            <a:spLocks/>
          </p:cNvSpPr>
          <p:nvPr/>
        </p:nvSpPr>
        <p:spPr bwMode="auto">
          <a:xfrm>
            <a:off x="457200" y="1371600"/>
            <a:ext cx="8229600" cy="4495800"/>
          </a:xfrm>
          <a:prstGeom prst="rect">
            <a:avLst/>
          </a:prstGeom>
          <a:noFill/>
          <a:ln w="9525">
            <a:noFill/>
            <a:miter lim="800000"/>
            <a:headEnd/>
            <a:tailEnd/>
          </a:ln>
        </p:spPr>
        <p:txBody>
          <a:bodyPr/>
          <a:lstStyle/>
          <a:p>
            <a:pPr marL="800100" lvl="1" indent="-342900" defTabSz="457200">
              <a:spcBef>
                <a:spcPct val="20000"/>
              </a:spcBef>
              <a:buFont typeface="Arial" charset="0"/>
              <a:buChar char="•"/>
            </a:pPr>
            <a:endParaRPr lang="en-US" sz="2400">
              <a:latin typeface="Calibri" pitchFamily="34" charset="0"/>
            </a:endParaRPr>
          </a:p>
        </p:txBody>
      </p:sp>
      <p:pic>
        <p:nvPicPr>
          <p:cNvPr id="79877" name="Picture 2" descr="C:\Documents and Settings\agunter\Local Settings\Temporary Internet Files\Content.IE5\8PFM2ZT3\MC900299723[1].wmf"/>
          <p:cNvPicPr>
            <a:picLocks noChangeAspect="1" noChangeArrowheads="1"/>
          </p:cNvPicPr>
          <p:nvPr/>
        </p:nvPicPr>
        <p:blipFill>
          <a:blip r:embed="rId3" cstate="print"/>
          <a:srcRect/>
          <a:stretch>
            <a:fillRect/>
          </a:stretch>
        </p:blipFill>
        <p:spPr bwMode="auto">
          <a:xfrm>
            <a:off x="6019800" y="2438400"/>
            <a:ext cx="2590800" cy="25070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a:xfrm>
            <a:off x="457200" y="304800"/>
            <a:ext cx="8229600" cy="914400"/>
          </a:xfrm>
        </p:spPr>
        <p:txBody>
          <a:bodyPr/>
          <a:lstStyle/>
          <a:p>
            <a:pPr eaLnBrk="1" hangingPunct="1"/>
            <a:r>
              <a:rPr lang="en-US" dirty="0" smtClean="0">
                <a:latin typeface="Arial" charset="0"/>
                <a:ea typeface="ＭＳ Ｐゴシック"/>
                <a:cs typeface="Arial" charset="0"/>
              </a:rPr>
              <a:t>Activity 3: Jigsaw</a:t>
            </a:r>
          </a:p>
        </p:txBody>
      </p:sp>
      <p:sp>
        <p:nvSpPr>
          <p:cNvPr id="10" name="Content Placeholder 9"/>
          <p:cNvSpPr>
            <a:spLocks noGrp="1"/>
          </p:cNvSpPr>
          <p:nvPr>
            <p:ph idx="1"/>
          </p:nvPr>
        </p:nvSpPr>
        <p:spPr>
          <a:xfrm>
            <a:off x="457200" y="914400"/>
            <a:ext cx="8686800" cy="5257800"/>
          </a:xfrm>
        </p:spPr>
        <p:txBody>
          <a:bodyPr/>
          <a:lstStyle/>
          <a:p>
            <a:pPr marL="457200" defTabSz="457200" eaLnBrk="1" hangingPunct="1">
              <a:buFont typeface="Arial" charset="0"/>
              <a:buNone/>
              <a:defRPr/>
            </a:pPr>
            <a:r>
              <a:rPr lang="en-US" sz="4800" dirty="0" smtClean="0">
                <a:latin typeface="Calibri" charset="0"/>
              </a:rPr>
              <a:t>	</a:t>
            </a:r>
            <a:r>
              <a:rPr lang="en-US" sz="2800" dirty="0" smtClean="0">
                <a:latin typeface="Calibri" charset="0"/>
              </a:rPr>
              <a:t>Choose one of these links to explore and respond to the Jigsaw Questions as you consider how this information all fits together as part of </a:t>
            </a:r>
            <a:r>
              <a:rPr lang="en-US" sz="2800" dirty="0" smtClean="0">
                <a:latin typeface="Calibri" charset="0"/>
                <a:hlinkClick r:id="rId3"/>
              </a:rPr>
              <a:t>Race to the Top (</a:t>
            </a:r>
            <a:r>
              <a:rPr lang="en-US" sz="2800" dirty="0" err="1" smtClean="0">
                <a:latin typeface="Calibri" charset="0"/>
                <a:hlinkClick r:id="rId3"/>
              </a:rPr>
              <a:t>RttT</a:t>
            </a:r>
            <a:r>
              <a:rPr lang="en-US" sz="2800" dirty="0" smtClean="0">
                <a:latin typeface="Calibri" charset="0"/>
                <a:hlinkClick r:id="rId3"/>
              </a:rPr>
              <a:t>)</a:t>
            </a:r>
            <a:r>
              <a:rPr lang="en-US" sz="2800" dirty="0" smtClean="0">
                <a:latin typeface="Calibri" charset="0"/>
              </a:rPr>
              <a:t>:</a:t>
            </a:r>
          </a:p>
          <a:p>
            <a:pPr marL="1257300" lvl="2" indent="-342900" defTabSz="457200" eaLnBrk="1" hangingPunct="1">
              <a:buFont typeface="Arial" pitchFamily="34" charset="0"/>
              <a:buChar char="•"/>
              <a:defRPr/>
            </a:pPr>
            <a:r>
              <a:rPr lang="en-US" sz="2200" dirty="0" smtClean="0">
                <a:latin typeface="Calibri" charset="0"/>
                <a:hlinkClick r:id="rId4"/>
              </a:rPr>
              <a:t>State Board of Education Goals</a:t>
            </a:r>
            <a:r>
              <a:rPr lang="en-US" sz="2200" dirty="0" smtClean="0">
                <a:latin typeface="Calibri" charset="0"/>
              </a:rPr>
              <a:t> (Webpage)</a:t>
            </a:r>
          </a:p>
          <a:p>
            <a:pPr marL="1257300" lvl="2" indent="-342900" defTabSz="457200" eaLnBrk="1" hangingPunct="1">
              <a:buFont typeface="Arial" pitchFamily="34" charset="0"/>
              <a:buChar char="•"/>
              <a:defRPr/>
            </a:pPr>
            <a:r>
              <a:rPr lang="en-US" sz="2200" dirty="0" smtClean="0">
                <a:latin typeface="Calibri" charset="0"/>
                <a:hlinkClick r:id="rId5"/>
              </a:rPr>
              <a:t>ACRE Work</a:t>
            </a:r>
            <a:r>
              <a:rPr lang="en-US" sz="2200" dirty="0" smtClean="0">
                <a:latin typeface="Calibri" charset="0"/>
              </a:rPr>
              <a:t> (ACRE Symposium PPT)</a:t>
            </a:r>
          </a:p>
          <a:p>
            <a:pPr marL="1714500" lvl="3" indent="-342900" defTabSz="457200" eaLnBrk="1" hangingPunct="1">
              <a:buFont typeface="Courier New" pitchFamily="49" charset="0"/>
              <a:buChar char="o"/>
              <a:defRPr/>
            </a:pPr>
            <a:r>
              <a:rPr lang="en-US" sz="2200" dirty="0" smtClean="0">
                <a:latin typeface="Calibri" charset="0"/>
                <a:hlinkClick r:id="rId6"/>
              </a:rPr>
              <a:t>Essential Standards</a:t>
            </a:r>
            <a:r>
              <a:rPr lang="en-US" sz="2200" dirty="0" smtClean="0">
                <a:latin typeface="Calibri" charset="0"/>
              </a:rPr>
              <a:t> (mp3 Interview)</a:t>
            </a:r>
          </a:p>
          <a:p>
            <a:pPr marL="1714500" lvl="3" indent="-342900" defTabSz="457200" eaLnBrk="1" hangingPunct="1">
              <a:buFont typeface="Courier New" pitchFamily="49" charset="0"/>
              <a:buChar char="o"/>
              <a:defRPr/>
            </a:pPr>
            <a:r>
              <a:rPr lang="en-US" sz="2200" dirty="0" smtClean="0">
                <a:latin typeface="Calibri" charset="0"/>
                <a:hlinkClick r:id="rId7"/>
              </a:rPr>
              <a:t>Assessment</a:t>
            </a:r>
            <a:r>
              <a:rPr lang="en-US" sz="2200" dirty="0" smtClean="0">
                <a:latin typeface="Calibri" charset="0"/>
              </a:rPr>
              <a:t> (</a:t>
            </a:r>
            <a:r>
              <a:rPr lang="en-US" sz="2200" dirty="0" err="1" smtClean="0">
                <a:latin typeface="Calibri" charset="0"/>
              </a:rPr>
              <a:t>Webpages</a:t>
            </a:r>
            <a:r>
              <a:rPr lang="en-US" sz="2200" dirty="0" smtClean="0">
                <a:latin typeface="Calibri" charset="0"/>
              </a:rPr>
              <a:t>)</a:t>
            </a:r>
          </a:p>
          <a:p>
            <a:pPr marL="1714500" lvl="3" indent="-342900" defTabSz="457200" eaLnBrk="1" hangingPunct="1">
              <a:buFont typeface="Courier New" pitchFamily="49" charset="0"/>
              <a:buChar char="o"/>
              <a:defRPr/>
            </a:pPr>
            <a:r>
              <a:rPr lang="en-US" sz="2200" dirty="0" smtClean="0">
                <a:latin typeface="Calibri" charset="0"/>
                <a:hlinkClick r:id="rId8"/>
              </a:rPr>
              <a:t>Accountability Redesign </a:t>
            </a:r>
            <a:r>
              <a:rPr lang="en-US" sz="2200" dirty="0" smtClean="0">
                <a:latin typeface="Calibri" charset="0"/>
              </a:rPr>
              <a:t>(Webpage)</a:t>
            </a:r>
          </a:p>
          <a:p>
            <a:pPr marL="1257300" lvl="2" indent="-342900" defTabSz="457200" eaLnBrk="1" hangingPunct="1">
              <a:buFont typeface="Arial" pitchFamily="34" charset="0"/>
              <a:buChar char="•"/>
              <a:defRPr/>
            </a:pPr>
            <a:r>
              <a:rPr lang="en-US" sz="2200" dirty="0" smtClean="0">
                <a:latin typeface="Calibri" charset="0"/>
                <a:hlinkClick r:id="rId9"/>
              </a:rPr>
              <a:t>Common Core Standards </a:t>
            </a:r>
            <a:r>
              <a:rPr lang="en-US" sz="2200" dirty="0" smtClean="0">
                <a:latin typeface="Calibri" charset="0"/>
              </a:rPr>
              <a:t>(PPT to SBE)</a:t>
            </a:r>
          </a:p>
          <a:p>
            <a:pPr marL="1257300" lvl="2" indent="-342900" defTabSz="457200" eaLnBrk="1" hangingPunct="1">
              <a:buFont typeface="Arial" pitchFamily="34" charset="0"/>
              <a:buChar char="•"/>
              <a:defRPr/>
            </a:pPr>
            <a:r>
              <a:rPr lang="en-US" sz="2200" dirty="0" smtClean="0">
                <a:latin typeface="Calibri" charset="0"/>
                <a:hlinkClick r:id="rId10"/>
              </a:rPr>
              <a:t>Career &amp; College: Ready, Set, Go!</a:t>
            </a:r>
            <a:r>
              <a:rPr lang="en-US" sz="2200" dirty="0" smtClean="0">
                <a:latin typeface="Calibri" charset="0"/>
              </a:rPr>
              <a:t> (</a:t>
            </a:r>
            <a:r>
              <a:rPr lang="en-US" sz="2200" dirty="0" err="1" smtClean="0">
                <a:latin typeface="Calibri" charset="0"/>
              </a:rPr>
              <a:t>Webpages</a:t>
            </a:r>
            <a:r>
              <a:rPr lang="en-US" sz="2200" dirty="0" smtClean="0">
                <a:latin typeface="Calibri" charset="0"/>
              </a:rPr>
              <a:t>)</a:t>
            </a:r>
          </a:p>
          <a:p>
            <a:pPr eaLnBrk="1" hangingPunct="1">
              <a:defRPr/>
            </a:pPr>
            <a:endParaRPr lang="en-US" dirty="0"/>
          </a:p>
        </p:txBody>
      </p:sp>
      <p:sp>
        <p:nvSpPr>
          <p:cNvPr id="77827" name="Slide Number Placeholder 2"/>
          <p:cNvSpPr>
            <a:spLocks noGrp="1"/>
          </p:cNvSpPr>
          <p:nvPr>
            <p:ph type="sldNum" sz="quarter" idx="10"/>
          </p:nvPr>
        </p:nvSpPr>
        <p:spPr bwMode="auto">
          <a:noFill/>
          <a:ln>
            <a:miter lim="800000"/>
            <a:headEnd/>
            <a:tailEnd/>
          </a:ln>
        </p:spPr>
        <p:txBody>
          <a:bodyPr/>
          <a:lstStyle/>
          <a:p>
            <a:fld id="{B6D7CC6D-1203-4A9C-A558-6C3EFE7EA3B7}"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1F23A12F-EBC1-4A21-A430-E6EFC55ED9CC}" type="slidenum">
              <a:rPr lang="en-US" smtClean="0">
                <a:latin typeface="Calibri" pitchFamily="34" charset="0"/>
                <a:ea typeface="ＭＳ Ｐゴシック"/>
                <a:cs typeface="ＭＳ Ｐゴシック"/>
              </a:rPr>
              <a:pPr/>
              <a:t>38</a:t>
            </a:fld>
            <a:endParaRPr lang="en-US" smtClean="0">
              <a:latin typeface="Calibri" pitchFamily="34" charset="0"/>
              <a:ea typeface="ＭＳ Ｐゴシック"/>
              <a:cs typeface="ＭＳ Ｐゴシック"/>
            </a:endParaRPr>
          </a:p>
        </p:txBody>
      </p:sp>
      <p:sp>
        <p:nvSpPr>
          <p:cNvPr id="77828" name="Content Placeholder 2"/>
          <p:cNvSpPr txBox="1">
            <a:spLocks/>
          </p:cNvSpPr>
          <p:nvPr/>
        </p:nvSpPr>
        <p:spPr bwMode="auto">
          <a:xfrm>
            <a:off x="0" y="990600"/>
            <a:ext cx="9144000" cy="5135563"/>
          </a:xfrm>
          <a:prstGeom prst="rect">
            <a:avLst/>
          </a:prstGeom>
          <a:noFill/>
          <a:ln w="9525">
            <a:noFill/>
            <a:miter lim="800000"/>
            <a:headEnd/>
            <a:tailEnd/>
          </a:ln>
        </p:spPr>
        <p:txBody>
          <a:bodyPr/>
          <a:lstStyle/>
          <a:p>
            <a:pPr marL="1257300" lvl="2" indent="-342900" defTabSz="457200">
              <a:spcBef>
                <a:spcPct val="20000"/>
              </a:spcBef>
            </a:pPr>
            <a:endParaRPr lang="en-US" sz="4000">
              <a:latin typeface="Calibri" pitchFamily="34" charset="0"/>
            </a:endParaRPr>
          </a:p>
          <a:p>
            <a:pPr marL="1257300" lvl="2" indent="-342900" defTabSz="457200">
              <a:spcBef>
                <a:spcPct val="20000"/>
              </a:spcBef>
              <a:buFont typeface="Arial" charset="0"/>
              <a:buChar char="•"/>
            </a:pPr>
            <a:endParaRPr lang="en-US" sz="4000">
              <a:latin typeface="Calibri" pitchFamily="34" charset="0"/>
            </a:endParaRPr>
          </a:p>
          <a:p>
            <a:pPr marL="1257300" lvl="2" indent="-342900" defTabSz="457200">
              <a:spcBef>
                <a:spcPct val="20000"/>
              </a:spcBef>
              <a:buFont typeface="Arial" charset="0"/>
              <a:buChar char="•"/>
            </a:pPr>
            <a:endParaRPr lang="en-US" sz="4000">
              <a:latin typeface="Calibri"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Reflection Point</a:t>
            </a:r>
            <a:endParaRPr lang="en-US" sz="5400" dirty="0"/>
          </a:p>
        </p:txBody>
      </p:sp>
      <p:sp>
        <p:nvSpPr>
          <p:cNvPr id="3" name="Content Placeholder 2"/>
          <p:cNvSpPr>
            <a:spLocks noGrp="1"/>
          </p:cNvSpPr>
          <p:nvPr>
            <p:ph idx="1"/>
          </p:nvPr>
        </p:nvSpPr>
        <p:spPr>
          <a:xfrm>
            <a:off x="457200" y="2133600"/>
            <a:ext cx="8229600" cy="4267200"/>
          </a:xfrm>
        </p:spPr>
        <p:txBody>
          <a:bodyPr>
            <a:normAutofit fontScale="55000" lnSpcReduction="20000"/>
          </a:bodyPr>
          <a:lstStyle/>
          <a:p>
            <a:pPr>
              <a:buNone/>
            </a:pPr>
            <a:r>
              <a:rPr lang="en-US" dirty="0" smtClean="0"/>
              <a:t>	</a:t>
            </a:r>
            <a:r>
              <a:rPr lang="en-US" sz="4500" b="1" dirty="0" smtClean="0"/>
              <a:t>Consider the following outlets as ways to reflect on the key details and questions:</a:t>
            </a:r>
          </a:p>
          <a:p>
            <a:pPr>
              <a:buNone/>
            </a:pPr>
            <a:endParaRPr lang="en-US" sz="4500" b="1" dirty="0" smtClean="0"/>
          </a:p>
          <a:p>
            <a:pPr lvl="1">
              <a:buFont typeface="Arial" pitchFamily="34" charset="0"/>
              <a:buChar char="•"/>
            </a:pPr>
            <a:r>
              <a:rPr lang="en-US" sz="4400" dirty="0" smtClean="0"/>
              <a:t>PLC discussion</a:t>
            </a:r>
          </a:p>
          <a:p>
            <a:pPr lvl="1">
              <a:buFont typeface="Arial" pitchFamily="34" charset="0"/>
              <a:buChar char="•"/>
            </a:pPr>
            <a:r>
              <a:rPr lang="en-US" sz="4400" dirty="0" smtClean="0"/>
              <a:t>Electronic forums/blogs in one school or throughout a school district</a:t>
            </a:r>
          </a:p>
          <a:p>
            <a:pPr lvl="1">
              <a:buFont typeface="Arial" pitchFamily="34" charset="0"/>
              <a:buChar char="•"/>
            </a:pPr>
            <a:r>
              <a:rPr lang="en-US" sz="4400" dirty="0" smtClean="0"/>
              <a:t>Partner sharing</a:t>
            </a:r>
          </a:p>
          <a:p>
            <a:pPr lvl="1">
              <a:buFont typeface="Arial" pitchFamily="34" charset="0"/>
              <a:buChar char="•"/>
            </a:pPr>
            <a:r>
              <a:rPr lang="en-US" sz="4400" dirty="0" smtClean="0"/>
              <a:t>Journal writing (e-journals)</a:t>
            </a:r>
          </a:p>
          <a:p>
            <a:pPr>
              <a:buNone/>
            </a:pPr>
            <a:endParaRPr lang="en-US" b="1" dirty="0" smtClean="0"/>
          </a:p>
          <a:p>
            <a:pPr>
              <a:buNone/>
            </a:pPr>
            <a:endParaRPr lang="en-US" b="1" dirty="0" smtClean="0"/>
          </a:p>
          <a:p>
            <a:pPr>
              <a:buNone/>
            </a:pPr>
            <a:endParaRPr lang="en-US" b="1" dirty="0" smtClean="0"/>
          </a:p>
          <a:p>
            <a:pPr>
              <a:buNone/>
            </a:pPr>
            <a:endParaRPr lang="en-US" dirty="0" smtClean="0"/>
          </a:p>
          <a:p>
            <a:pPr>
              <a:buNone/>
            </a:pPr>
            <a:r>
              <a:rPr lang="en-US" dirty="0" smtClean="0"/>
              <a:t>	</a:t>
            </a:r>
          </a:p>
        </p:txBody>
      </p:sp>
      <p:sp>
        <p:nvSpPr>
          <p:cNvPr id="4" name="Slide Number Placeholder 3"/>
          <p:cNvSpPr>
            <a:spLocks noGrp="1"/>
          </p:cNvSpPr>
          <p:nvPr>
            <p:ph type="sldNum" sz="quarter" idx="4294967295"/>
          </p:nvPr>
        </p:nvSpPr>
        <p:spPr>
          <a:xfrm>
            <a:off x="6934200" y="6355080"/>
            <a:ext cx="1905000" cy="365125"/>
          </a:xfrm>
          <a:prstGeom prst="rect">
            <a:avLst/>
          </a:prstGeom>
        </p:spPr>
        <p:txBody>
          <a:bodyPr/>
          <a:lstStyle/>
          <a:p>
            <a:fld id="{D684E823-83EE-4712-9C9F-9831D647CBAF}" type="datetime1">
              <a:rPr lang="en-US" smtClean="0"/>
              <a:pPr/>
              <a:t>3/25/2011</a:t>
            </a:fld>
            <a:r>
              <a:rPr lang="en-US" smtClean="0"/>
              <a:t>  •  page </a:t>
            </a:r>
            <a:fld id="{99D554BA-4B2B-444B-B528-5F3ECF70C156}" type="slidenum">
              <a:rPr lang="en-US" smtClean="0"/>
              <a:pPr/>
              <a:t>39</a:t>
            </a:fld>
            <a:endParaRPr lang="en-US" dirty="0" smtClean="0"/>
          </a:p>
        </p:txBody>
      </p:sp>
      <p:pic>
        <p:nvPicPr>
          <p:cNvPr id="1027" name="Picture 3"/>
          <p:cNvPicPr>
            <a:picLocks noChangeAspect="1" noChangeArrowheads="1"/>
          </p:cNvPicPr>
          <p:nvPr/>
        </p:nvPicPr>
        <p:blipFill>
          <a:blip r:embed="rId3" cstate="print"/>
          <a:srcRect/>
          <a:stretch>
            <a:fillRect/>
          </a:stretch>
        </p:blipFill>
        <p:spPr bwMode="auto">
          <a:xfrm>
            <a:off x="22783800" y="23164800"/>
            <a:ext cx="10530942" cy="7924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838200" y="381000"/>
            <a:ext cx="838199" cy="873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ropped Lil Red School House"/>
          <p:cNvPicPr>
            <a:picLocks noChangeAspect="1" noChangeArrowheads="1"/>
          </p:cNvPicPr>
          <p:nvPr/>
        </p:nvPicPr>
        <p:blipFill>
          <a:blip r:embed="rId3" cstate="print"/>
          <a:srcRect/>
          <a:stretch>
            <a:fillRect/>
          </a:stretch>
        </p:blipFill>
        <p:spPr bwMode="auto">
          <a:xfrm>
            <a:off x="-152400" y="0"/>
            <a:ext cx="9296400" cy="6910388"/>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p:txBody>
          <a:bodyPr/>
          <a:lstStyle/>
          <a:p>
            <a:pPr eaLnBrk="1" hangingPunct="1"/>
            <a:r>
              <a:rPr lang="en-US" sz="6000" dirty="0" smtClean="0">
                <a:latin typeface="Arial" charset="0"/>
                <a:ea typeface="ＭＳ Ｐゴシック"/>
                <a:cs typeface="Arial" charset="0"/>
              </a:rPr>
              <a:t>Activity 4: Sound Off!</a:t>
            </a:r>
          </a:p>
        </p:txBody>
      </p:sp>
      <p:sp>
        <p:nvSpPr>
          <p:cNvPr id="81922" name="Slide Number Placeholder 2"/>
          <p:cNvSpPr>
            <a:spLocks noGrp="1"/>
          </p:cNvSpPr>
          <p:nvPr>
            <p:ph type="sldNum" sz="quarter" idx="10"/>
          </p:nvPr>
        </p:nvSpPr>
        <p:spPr bwMode="auto">
          <a:noFill/>
          <a:ln>
            <a:miter lim="800000"/>
            <a:headEnd/>
            <a:tailEnd/>
          </a:ln>
        </p:spPr>
        <p:txBody>
          <a:bodyPr/>
          <a:lstStyle/>
          <a:p>
            <a:fld id="{3B49371B-852B-41E1-A685-8443B1497BD3}"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52509D8C-AC04-4E6B-8DDA-46AB704A2B56}" type="slidenum">
              <a:rPr lang="en-US" smtClean="0">
                <a:latin typeface="Calibri" pitchFamily="34" charset="0"/>
                <a:ea typeface="ＭＳ Ｐゴシック"/>
                <a:cs typeface="ＭＳ Ｐゴシック"/>
              </a:rPr>
              <a:pPr/>
              <a:t>40</a:t>
            </a:fld>
            <a:endParaRPr lang="en-US" smtClean="0">
              <a:latin typeface="Calibri" pitchFamily="34" charset="0"/>
              <a:ea typeface="ＭＳ Ｐゴシック"/>
              <a:cs typeface="ＭＳ Ｐゴシック"/>
            </a:endParaRPr>
          </a:p>
        </p:txBody>
      </p:sp>
      <p:sp>
        <p:nvSpPr>
          <p:cNvPr id="81923" name="Content Placeholder 2"/>
          <p:cNvSpPr txBox="1">
            <a:spLocks/>
          </p:cNvSpPr>
          <p:nvPr/>
        </p:nvSpPr>
        <p:spPr bwMode="auto">
          <a:xfrm>
            <a:off x="457200" y="1905000"/>
            <a:ext cx="8229600" cy="4953000"/>
          </a:xfrm>
          <a:prstGeom prst="rect">
            <a:avLst/>
          </a:prstGeom>
          <a:noFill/>
          <a:ln w="9525">
            <a:noFill/>
            <a:miter lim="800000"/>
            <a:headEnd/>
            <a:tailEnd/>
          </a:ln>
        </p:spPr>
        <p:txBody>
          <a:bodyPr/>
          <a:lstStyle/>
          <a:p>
            <a:pPr marL="342900" indent="-342900" defTabSz="457200">
              <a:spcBef>
                <a:spcPct val="20000"/>
              </a:spcBef>
              <a:buFont typeface="Arial" charset="0"/>
              <a:buChar char="•"/>
            </a:pPr>
            <a:endParaRPr lang="en-US" sz="3200" dirty="0">
              <a:latin typeface="Calibri" pitchFamily="34" charset="0"/>
            </a:endParaRPr>
          </a:p>
          <a:p>
            <a:pPr marL="342900" indent="-342900" defTabSz="457200">
              <a:spcBef>
                <a:spcPct val="20000"/>
              </a:spcBef>
            </a:pPr>
            <a:r>
              <a:rPr lang="en-US" sz="3200" dirty="0" smtClean="0">
                <a:latin typeface="Calibri" pitchFamily="34" charset="0"/>
              </a:rPr>
              <a:t>	Read the </a:t>
            </a:r>
            <a:r>
              <a:rPr lang="en-US" sz="3200" dirty="0" err="1" smtClean="0">
                <a:latin typeface="Calibri" pitchFamily="34" charset="0"/>
              </a:rPr>
              <a:t>Leinwand</a:t>
            </a:r>
            <a:r>
              <a:rPr lang="en-US" sz="3200" dirty="0" smtClean="0">
                <a:latin typeface="Calibri" pitchFamily="34" charset="0"/>
              </a:rPr>
              <a:t> article, “Sound Off: Four Teacher-Friendly Postulates for Thriving in a Sea of Change” by downloading the PDF. </a:t>
            </a:r>
          </a:p>
          <a:p>
            <a:pPr marL="342900" indent="-342900" defTabSz="457200">
              <a:spcBef>
                <a:spcPct val="20000"/>
              </a:spcBef>
            </a:pPr>
            <a:r>
              <a:rPr lang="en-US" sz="3200" dirty="0" smtClean="0">
                <a:latin typeface="Calibri" pitchFamily="34" charset="0"/>
              </a:rPr>
              <a:t>	</a:t>
            </a:r>
          </a:p>
          <a:p>
            <a:pPr marL="342900" indent="-342900" defTabSz="457200">
              <a:spcBef>
                <a:spcPct val="20000"/>
              </a:spcBef>
            </a:pPr>
            <a:r>
              <a:rPr lang="en-US" sz="3200" dirty="0" smtClean="0">
                <a:latin typeface="Calibri" pitchFamily="34" charset="0"/>
              </a:rPr>
              <a:t>	How </a:t>
            </a:r>
            <a:r>
              <a:rPr lang="en-US" sz="3200" dirty="0">
                <a:latin typeface="Calibri" pitchFamily="34" charset="0"/>
              </a:rPr>
              <a:t>Do We Change Classroom Practice to Improve Student Outcomes?  </a:t>
            </a:r>
            <a:endParaRPr lang="en-US" sz="2800" dirty="0">
              <a:latin typeface="Calibri" pitchFamily="34" charset="0"/>
            </a:endParaRPr>
          </a:p>
          <a:p>
            <a:pPr marL="800100" lvl="1" indent="-342900" defTabSz="457200">
              <a:spcBef>
                <a:spcPct val="20000"/>
              </a:spcBef>
              <a:buFont typeface="Arial" charset="0"/>
              <a:buChar char="•"/>
            </a:pPr>
            <a:endParaRPr lang="en-US" sz="2800" dirty="0">
              <a:latin typeface="Calibri"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a:xfrm>
            <a:off x="0" y="228600"/>
            <a:ext cx="9144000" cy="914400"/>
          </a:xfrm>
        </p:spPr>
        <p:txBody>
          <a:bodyPr/>
          <a:lstStyle/>
          <a:p>
            <a:pPr eaLnBrk="1" hangingPunct="1"/>
            <a:r>
              <a:rPr lang="en-US" sz="4400" dirty="0" smtClean="0">
                <a:latin typeface="Arial" charset="0"/>
                <a:ea typeface="ＭＳ Ｐゴシック"/>
                <a:cs typeface="Arial" charset="0"/>
              </a:rPr>
              <a:t>Activity 4: Sound Off! Prompts</a:t>
            </a:r>
          </a:p>
        </p:txBody>
      </p:sp>
      <p:sp>
        <p:nvSpPr>
          <p:cNvPr id="86018" name="Content Placeholder 3"/>
          <p:cNvSpPr>
            <a:spLocks noGrp="1"/>
          </p:cNvSpPr>
          <p:nvPr>
            <p:ph idx="1"/>
          </p:nvPr>
        </p:nvSpPr>
        <p:spPr>
          <a:xfrm>
            <a:off x="609600" y="2057400"/>
            <a:ext cx="8534400" cy="4572000"/>
          </a:xfrm>
        </p:spPr>
        <p:txBody>
          <a:bodyPr/>
          <a:lstStyle/>
          <a:p>
            <a:pPr eaLnBrk="1" hangingPunct="1">
              <a:buFont typeface="Arial" charset="0"/>
              <a:buNone/>
            </a:pPr>
            <a:r>
              <a:rPr lang="en-US" sz="2000" b="1" dirty="0" smtClean="0">
                <a:latin typeface="Arial" charset="0"/>
                <a:ea typeface="ＭＳ Ｐゴシック"/>
                <a:cs typeface="Arial" charset="0"/>
              </a:rPr>
              <a:t>	</a:t>
            </a:r>
            <a:r>
              <a:rPr lang="en-US" b="1" dirty="0" smtClean="0">
                <a:latin typeface="Arial" charset="0"/>
                <a:ea typeface="ＭＳ Ｐゴシック"/>
                <a:cs typeface="Arial" charset="0"/>
              </a:rPr>
              <a:t>Which of the four postulates is the most profound to you and why? </a:t>
            </a:r>
          </a:p>
          <a:p>
            <a:pPr eaLnBrk="1" hangingPunct="1"/>
            <a:endParaRPr lang="en-US" sz="1200" dirty="0" smtClean="0">
              <a:latin typeface="Arial" charset="0"/>
              <a:ea typeface="ＭＳ Ｐゴシック"/>
              <a:cs typeface="Arial" charset="0"/>
            </a:endParaRPr>
          </a:p>
          <a:p>
            <a:pPr eaLnBrk="1" hangingPunct="1">
              <a:buFont typeface="Arial" charset="0"/>
              <a:buNone/>
            </a:pPr>
            <a:r>
              <a:rPr lang="en-US" sz="2800" b="1" dirty="0" smtClean="0">
                <a:latin typeface="Arial" charset="0"/>
                <a:ea typeface="ＭＳ Ｐゴシック"/>
                <a:cs typeface="Arial" charset="0"/>
              </a:rPr>
              <a:t>	</a:t>
            </a:r>
            <a:r>
              <a:rPr lang="en-US" b="1" dirty="0" smtClean="0">
                <a:latin typeface="Arial" charset="0"/>
                <a:ea typeface="ＭＳ Ｐゴシック"/>
                <a:cs typeface="Arial" charset="0"/>
              </a:rPr>
              <a:t>How will you use this article with your district? </a:t>
            </a:r>
          </a:p>
          <a:p>
            <a:pPr eaLnBrk="1" hangingPunct="1"/>
            <a:endParaRPr lang="en-US" sz="2400" dirty="0" smtClean="0">
              <a:latin typeface="Arial" charset="0"/>
              <a:ea typeface="ＭＳ Ｐゴシック"/>
              <a:cs typeface="Arial" charset="0"/>
            </a:endParaRPr>
          </a:p>
          <a:p>
            <a:pPr eaLnBrk="1" hangingPunct="1"/>
            <a:endParaRPr lang="en-US" dirty="0" smtClean="0">
              <a:latin typeface="Arial" charset="0"/>
              <a:ea typeface="ＭＳ Ｐゴシック"/>
              <a:cs typeface="Arial" charset="0"/>
            </a:endParaRPr>
          </a:p>
        </p:txBody>
      </p:sp>
      <p:sp>
        <p:nvSpPr>
          <p:cNvPr id="86019" name="Slide Number Placeholder 2"/>
          <p:cNvSpPr>
            <a:spLocks noGrp="1"/>
          </p:cNvSpPr>
          <p:nvPr>
            <p:ph type="sldNum" sz="quarter" idx="10"/>
          </p:nvPr>
        </p:nvSpPr>
        <p:spPr bwMode="auto">
          <a:noFill/>
          <a:ln>
            <a:miter lim="800000"/>
            <a:headEnd/>
            <a:tailEnd/>
          </a:ln>
        </p:spPr>
        <p:txBody>
          <a:bodyPr/>
          <a:lstStyle/>
          <a:p>
            <a:fld id="{471C9240-317D-4086-BE15-5E780E17FCCB}"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76BEDF78-F544-47C4-B7E0-C48A6C9D6F3C}" type="slidenum">
              <a:rPr lang="en-US" smtClean="0">
                <a:latin typeface="Calibri" pitchFamily="34" charset="0"/>
                <a:ea typeface="ＭＳ Ｐゴシック"/>
                <a:cs typeface="ＭＳ Ｐゴシック"/>
              </a:rPr>
              <a:pPr/>
              <a:t>41</a:t>
            </a:fld>
            <a:endParaRPr lang="en-US" smtClean="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Reflection Point</a:t>
            </a:r>
            <a:endParaRPr lang="en-US" sz="5400" dirty="0"/>
          </a:p>
        </p:txBody>
      </p:sp>
      <p:sp>
        <p:nvSpPr>
          <p:cNvPr id="3" name="Content Placeholder 2"/>
          <p:cNvSpPr>
            <a:spLocks noGrp="1"/>
          </p:cNvSpPr>
          <p:nvPr>
            <p:ph idx="1"/>
          </p:nvPr>
        </p:nvSpPr>
        <p:spPr>
          <a:xfrm>
            <a:off x="457200" y="2133600"/>
            <a:ext cx="8229600" cy="4267200"/>
          </a:xfrm>
        </p:spPr>
        <p:txBody>
          <a:bodyPr>
            <a:normAutofit fontScale="55000" lnSpcReduction="20000"/>
          </a:bodyPr>
          <a:lstStyle/>
          <a:p>
            <a:pPr>
              <a:buNone/>
            </a:pPr>
            <a:r>
              <a:rPr lang="en-US" dirty="0" smtClean="0"/>
              <a:t>	</a:t>
            </a:r>
            <a:r>
              <a:rPr lang="en-US" sz="4500" b="1" dirty="0" smtClean="0"/>
              <a:t>Consider the following outlets as ways to reflect on the questions:</a:t>
            </a:r>
          </a:p>
          <a:p>
            <a:pPr>
              <a:buNone/>
            </a:pPr>
            <a:endParaRPr lang="en-US" sz="4500" b="1" dirty="0" smtClean="0"/>
          </a:p>
          <a:p>
            <a:pPr lvl="1">
              <a:buFont typeface="Arial" pitchFamily="34" charset="0"/>
              <a:buChar char="•"/>
            </a:pPr>
            <a:r>
              <a:rPr lang="en-US" sz="4400" dirty="0" smtClean="0"/>
              <a:t>PLC discussion</a:t>
            </a:r>
          </a:p>
          <a:p>
            <a:pPr lvl="1">
              <a:buFont typeface="Arial" pitchFamily="34" charset="0"/>
              <a:buChar char="•"/>
            </a:pPr>
            <a:r>
              <a:rPr lang="en-US" sz="4400" dirty="0" smtClean="0"/>
              <a:t>Electronic forums/blogs in one school or throughout a school district</a:t>
            </a:r>
          </a:p>
          <a:p>
            <a:pPr lvl="1">
              <a:buFont typeface="Arial" pitchFamily="34" charset="0"/>
              <a:buChar char="•"/>
            </a:pPr>
            <a:r>
              <a:rPr lang="en-US" sz="4400" dirty="0" smtClean="0"/>
              <a:t>Partner sharing</a:t>
            </a:r>
          </a:p>
          <a:p>
            <a:pPr lvl="1">
              <a:buFont typeface="Arial" pitchFamily="34" charset="0"/>
              <a:buChar char="•"/>
            </a:pPr>
            <a:r>
              <a:rPr lang="en-US" sz="4400" dirty="0" smtClean="0"/>
              <a:t>Journal writing (e-journals)</a:t>
            </a:r>
          </a:p>
          <a:p>
            <a:pPr>
              <a:buNone/>
            </a:pPr>
            <a:endParaRPr lang="en-US" b="1" dirty="0" smtClean="0"/>
          </a:p>
          <a:p>
            <a:pPr>
              <a:buNone/>
            </a:pPr>
            <a:endParaRPr lang="en-US" b="1" dirty="0" smtClean="0"/>
          </a:p>
          <a:p>
            <a:pPr>
              <a:buNone/>
            </a:pPr>
            <a:endParaRPr lang="en-US" b="1" dirty="0" smtClean="0"/>
          </a:p>
          <a:p>
            <a:pPr>
              <a:buNone/>
            </a:pPr>
            <a:endParaRPr lang="en-US" dirty="0" smtClean="0"/>
          </a:p>
          <a:p>
            <a:pPr>
              <a:buNone/>
            </a:pPr>
            <a:r>
              <a:rPr lang="en-US" dirty="0" smtClean="0"/>
              <a:t>	</a:t>
            </a:r>
          </a:p>
        </p:txBody>
      </p:sp>
      <p:sp>
        <p:nvSpPr>
          <p:cNvPr id="4" name="Slide Number Placeholder 3"/>
          <p:cNvSpPr>
            <a:spLocks noGrp="1"/>
          </p:cNvSpPr>
          <p:nvPr>
            <p:ph type="sldNum" sz="quarter" idx="4294967295"/>
          </p:nvPr>
        </p:nvSpPr>
        <p:spPr>
          <a:xfrm>
            <a:off x="6934200" y="6355080"/>
            <a:ext cx="1905000" cy="365125"/>
          </a:xfrm>
          <a:prstGeom prst="rect">
            <a:avLst/>
          </a:prstGeom>
        </p:spPr>
        <p:txBody>
          <a:bodyPr/>
          <a:lstStyle/>
          <a:p>
            <a:fld id="{D684E823-83EE-4712-9C9F-9831D647CBAF}" type="datetime1">
              <a:rPr lang="en-US" smtClean="0"/>
              <a:pPr/>
              <a:t>3/25/2011</a:t>
            </a:fld>
            <a:r>
              <a:rPr lang="en-US" smtClean="0"/>
              <a:t>  •  page </a:t>
            </a:r>
            <a:fld id="{99D554BA-4B2B-444B-B528-5F3ECF70C156}" type="slidenum">
              <a:rPr lang="en-US" smtClean="0"/>
              <a:pPr/>
              <a:t>42</a:t>
            </a:fld>
            <a:endParaRPr lang="en-US" dirty="0" smtClean="0"/>
          </a:p>
        </p:txBody>
      </p:sp>
      <p:pic>
        <p:nvPicPr>
          <p:cNvPr id="1027" name="Picture 3"/>
          <p:cNvPicPr>
            <a:picLocks noChangeAspect="1" noChangeArrowheads="1"/>
          </p:cNvPicPr>
          <p:nvPr/>
        </p:nvPicPr>
        <p:blipFill>
          <a:blip r:embed="rId3" cstate="print"/>
          <a:srcRect/>
          <a:stretch>
            <a:fillRect/>
          </a:stretch>
        </p:blipFill>
        <p:spPr bwMode="auto">
          <a:xfrm>
            <a:off x="22783800" y="23164800"/>
            <a:ext cx="10530942" cy="79248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838200" y="381000"/>
            <a:ext cx="838199" cy="873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a:xfrm>
            <a:off x="457200" y="228600"/>
            <a:ext cx="8229600" cy="1295400"/>
          </a:xfrm>
        </p:spPr>
        <p:txBody>
          <a:bodyPr/>
          <a:lstStyle/>
          <a:p>
            <a:pPr eaLnBrk="1" hangingPunct="1"/>
            <a:r>
              <a:rPr lang="en-US" dirty="0" smtClean="0">
                <a:latin typeface="Arial" charset="0"/>
                <a:ea typeface="ＭＳ Ｐゴシック"/>
                <a:cs typeface="Arial" charset="0"/>
              </a:rPr>
              <a:t>Finale: Professional Development Module Series</a:t>
            </a:r>
          </a:p>
        </p:txBody>
      </p:sp>
      <p:sp>
        <p:nvSpPr>
          <p:cNvPr id="89090" name="Slide Number Placeholder 2"/>
          <p:cNvSpPr>
            <a:spLocks noGrp="1"/>
          </p:cNvSpPr>
          <p:nvPr>
            <p:ph type="sldNum" sz="quarter" idx="10"/>
          </p:nvPr>
        </p:nvSpPr>
        <p:spPr bwMode="auto">
          <a:noFill/>
          <a:ln>
            <a:miter lim="800000"/>
            <a:headEnd/>
            <a:tailEnd/>
          </a:ln>
        </p:spPr>
        <p:txBody>
          <a:bodyPr/>
          <a:lstStyle/>
          <a:p>
            <a:fld id="{B477D20C-6DD9-4C4E-81E0-FC02EF5B88EB}"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F34E37EF-AA30-4559-A4C1-D27FCE5B8627}" type="slidenum">
              <a:rPr lang="en-US" smtClean="0">
                <a:latin typeface="Calibri" pitchFamily="34" charset="0"/>
                <a:ea typeface="ＭＳ Ｐゴシック"/>
                <a:cs typeface="ＭＳ Ｐゴシック"/>
              </a:rPr>
              <a:pPr/>
              <a:t>43</a:t>
            </a:fld>
            <a:endParaRPr lang="en-US" smtClean="0">
              <a:latin typeface="Calibri" pitchFamily="34" charset="0"/>
              <a:ea typeface="ＭＳ Ｐゴシック"/>
              <a:cs typeface="ＭＳ Ｐゴシック"/>
            </a:endParaRPr>
          </a:p>
        </p:txBody>
      </p:sp>
      <p:sp>
        <p:nvSpPr>
          <p:cNvPr id="14340" name="Content Placeholder 2"/>
          <p:cNvSpPr txBox="1">
            <a:spLocks/>
          </p:cNvSpPr>
          <p:nvPr/>
        </p:nvSpPr>
        <p:spPr bwMode="auto">
          <a:xfrm>
            <a:off x="457200" y="1600200"/>
            <a:ext cx="8305800" cy="4191000"/>
          </a:xfrm>
          <a:prstGeom prst="rect">
            <a:avLst/>
          </a:prstGeom>
          <a:noFill/>
          <a:ln w="9525">
            <a:noFill/>
            <a:miter lim="800000"/>
            <a:headEnd/>
            <a:tailEnd/>
          </a:ln>
        </p:spPr>
        <p:txBody>
          <a:bodyPr/>
          <a:lstStyle/>
          <a:p>
            <a:pPr marL="514350" indent="-514350" defTabSz="457200">
              <a:spcBef>
                <a:spcPct val="20000"/>
              </a:spcBef>
              <a:buFont typeface="+mj-lt"/>
              <a:buAutoNum type="arabicPeriod"/>
              <a:defRPr/>
            </a:pPr>
            <a:endParaRPr lang="en-US" sz="800" dirty="0">
              <a:latin typeface="Calibri" charset="0"/>
              <a:ea typeface="ＭＳ Ｐゴシック" charset="-128"/>
              <a:cs typeface="+mn-cs"/>
            </a:endParaRPr>
          </a:p>
          <a:p>
            <a:pPr marL="514350" indent="-514350" defTabSz="457200">
              <a:spcBef>
                <a:spcPct val="20000"/>
              </a:spcBef>
              <a:buFont typeface="+mj-lt"/>
              <a:buAutoNum type="arabicPeriod"/>
              <a:defRPr/>
            </a:pPr>
            <a:r>
              <a:rPr lang="en-US" sz="2800" dirty="0">
                <a:latin typeface="Calibri" charset="0"/>
                <a:ea typeface="ＭＳ Ｐゴシック" charset="-128"/>
                <a:cs typeface="+mn-cs"/>
              </a:rPr>
              <a:t>The Call for </a:t>
            </a:r>
            <a:r>
              <a:rPr lang="en-US" sz="2800" dirty="0" smtClean="0">
                <a:latin typeface="Calibri" charset="0"/>
                <a:ea typeface="ＭＳ Ｐゴシック" charset="-128"/>
                <a:cs typeface="+mn-cs"/>
              </a:rPr>
              <a:t>Change</a:t>
            </a:r>
            <a:endParaRPr lang="en-US" sz="2800" dirty="0">
              <a:latin typeface="Calibri" charset="0"/>
              <a:ea typeface="ＭＳ Ｐゴシック" charset="-128"/>
              <a:cs typeface="+mn-cs"/>
            </a:endParaRPr>
          </a:p>
          <a:p>
            <a:pPr marL="514350" indent="-514350" defTabSz="457200">
              <a:spcBef>
                <a:spcPct val="20000"/>
              </a:spcBef>
              <a:buFont typeface="+mj-lt"/>
              <a:buAutoNum type="arabicPeriod"/>
              <a:defRPr/>
            </a:pPr>
            <a:endParaRPr lang="en-US" sz="800" dirty="0">
              <a:latin typeface="Calibri" charset="0"/>
              <a:ea typeface="ＭＳ Ｐゴシック" charset="-128"/>
              <a:cs typeface="+mn-cs"/>
            </a:endParaRPr>
          </a:p>
          <a:p>
            <a:pPr marL="514350" indent="-514350" defTabSz="457200">
              <a:spcBef>
                <a:spcPct val="20000"/>
              </a:spcBef>
              <a:buFont typeface="+mj-lt"/>
              <a:buAutoNum type="arabicPeriod"/>
              <a:defRPr/>
            </a:pPr>
            <a:r>
              <a:rPr lang="en-US" sz="2800" dirty="0">
                <a:latin typeface="Calibri" charset="0"/>
                <a:ea typeface="ＭＳ Ｐゴシック" charset="-128"/>
                <a:cs typeface="+mn-cs"/>
              </a:rPr>
              <a:t>Understanding the Standards</a:t>
            </a:r>
          </a:p>
          <a:p>
            <a:pPr marL="514350" indent="-514350" defTabSz="457200">
              <a:spcBef>
                <a:spcPct val="20000"/>
              </a:spcBef>
              <a:buFont typeface="+mj-lt"/>
              <a:buAutoNum type="arabicPeriod"/>
              <a:defRPr/>
            </a:pPr>
            <a:endParaRPr lang="en-US" sz="800" dirty="0">
              <a:latin typeface="Calibri" charset="0"/>
              <a:ea typeface="ＭＳ Ｐゴシック" charset="-128"/>
              <a:cs typeface="+mn-cs"/>
            </a:endParaRPr>
          </a:p>
          <a:p>
            <a:pPr marL="514350" indent="-514350" defTabSz="457200">
              <a:spcBef>
                <a:spcPct val="20000"/>
              </a:spcBef>
              <a:buFont typeface="+mj-lt"/>
              <a:buAutoNum type="arabicPeriod"/>
              <a:defRPr/>
            </a:pPr>
            <a:r>
              <a:rPr lang="en-US" sz="2800" dirty="0">
                <a:latin typeface="Calibri" charset="0"/>
                <a:ea typeface="ＭＳ Ｐゴシック" charset="-128"/>
                <a:cs typeface="+mn-cs"/>
              </a:rPr>
              <a:t>Revised Bloom’s Taxonomy</a:t>
            </a:r>
          </a:p>
          <a:p>
            <a:pPr marL="514350" indent="-514350" defTabSz="457200">
              <a:spcBef>
                <a:spcPct val="20000"/>
              </a:spcBef>
              <a:buFont typeface="+mj-lt"/>
              <a:buAutoNum type="arabicPeriod"/>
              <a:defRPr/>
            </a:pPr>
            <a:endParaRPr lang="en-US" sz="800" dirty="0">
              <a:latin typeface="Calibri" charset="0"/>
              <a:ea typeface="ＭＳ Ｐゴシック" charset="-128"/>
              <a:cs typeface="+mn-cs"/>
            </a:endParaRPr>
          </a:p>
          <a:p>
            <a:pPr marL="514350" indent="-514350" defTabSz="457200">
              <a:spcBef>
                <a:spcPct val="20000"/>
              </a:spcBef>
              <a:buFont typeface="+mj-lt"/>
              <a:buAutoNum type="arabicPeriod"/>
              <a:defRPr/>
            </a:pPr>
            <a:r>
              <a:rPr lang="en-US" sz="2800" dirty="0">
                <a:latin typeface="Calibri" charset="0"/>
                <a:ea typeface="ＭＳ Ｐゴシック" charset="-128"/>
                <a:cs typeface="+mn-cs"/>
              </a:rPr>
              <a:t>Formative Assessment (NC FALCON)</a:t>
            </a:r>
          </a:p>
          <a:p>
            <a:pPr marL="514350" indent="-514350" defTabSz="457200">
              <a:spcBef>
                <a:spcPct val="20000"/>
              </a:spcBef>
              <a:buFont typeface="+mj-lt"/>
              <a:buAutoNum type="arabicPeriod"/>
              <a:defRPr/>
            </a:pPr>
            <a:endParaRPr lang="en-US" sz="800" dirty="0">
              <a:latin typeface="Calibri" charset="0"/>
              <a:ea typeface="ＭＳ Ｐゴシック" charset="-128"/>
              <a:cs typeface="+mn-cs"/>
            </a:endParaRPr>
          </a:p>
          <a:p>
            <a:pPr marL="514350" indent="-514350" defTabSz="457200">
              <a:spcBef>
                <a:spcPct val="20000"/>
              </a:spcBef>
              <a:buFont typeface="+mj-lt"/>
              <a:buAutoNum type="arabicPeriod"/>
              <a:defRPr/>
            </a:pPr>
            <a:r>
              <a:rPr lang="en-US" sz="2800" dirty="0">
                <a:latin typeface="Calibri" charset="0"/>
                <a:ea typeface="ＭＳ Ｐゴシック" charset="-128"/>
                <a:cs typeface="+mn-cs"/>
              </a:rPr>
              <a:t>Developing Local </a:t>
            </a:r>
            <a:r>
              <a:rPr lang="en-US" sz="2800" dirty="0" smtClean="0">
                <a:latin typeface="Calibri" charset="0"/>
                <a:ea typeface="ＭＳ Ｐゴシック" charset="-128"/>
                <a:cs typeface="+mn-cs"/>
              </a:rPr>
              <a:t>Curricula</a:t>
            </a:r>
          </a:p>
          <a:p>
            <a:pPr marL="514350" indent="-514350" defTabSz="457200">
              <a:spcBef>
                <a:spcPct val="20000"/>
              </a:spcBef>
              <a:buFont typeface="+mj-lt"/>
              <a:buAutoNum type="arabicPeriod"/>
              <a:defRPr/>
            </a:pPr>
            <a:endParaRPr lang="en-US" sz="800" dirty="0" smtClean="0">
              <a:latin typeface="Calibri" charset="0"/>
              <a:ea typeface="ＭＳ Ｐゴシック" charset="-128"/>
              <a:cs typeface="+mn-cs"/>
            </a:endParaRPr>
          </a:p>
          <a:p>
            <a:pPr marL="514350" indent="-514350" defTabSz="457200">
              <a:spcBef>
                <a:spcPct val="20000"/>
              </a:spcBef>
              <a:buFont typeface="+mj-lt"/>
              <a:buAutoNum type="arabicPeriod"/>
              <a:defRPr/>
            </a:pPr>
            <a:r>
              <a:rPr lang="en-US" sz="2800" dirty="0" smtClean="0">
                <a:latin typeface="Calibri" charset="0"/>
                <a:ea typeface="ＭＳ Ｐゴシック" charset="-128"/>
                <a:cs typeface="+mn-cs"/>
              </a:rPr>
              <a:t>North Carolina Professional Teaching Standards and Evaluation System</a:t>
            </a:r>
            <a:endParaRPr lang="en-US" sz="2800" dirty="0">
              <a:latin typeface="Calibri" charset="0"/>
              <a:ea typeface="ＭＳ Ｐゴシック" charset="-128"/>
              <a:cs typeface="+mn-cs"/>
            </a:endParaRPr>
          </a:p>
          <a:p>
            <a:pPr marL="514350" indent="-514350" defTabSz="457200">
              <a:spcBef>
                <a:spcPct val="20000"/>
              </a:spcBef>
              <a:buFont typeface="+mj-lt"/>
              <a:buAutoNum type="arabicPeriod"/>
              <a:defRPr/>
            </a:pPr>
            <a:endParaRPr lang="en-US" sz="3200" dirty="0">
              <a:latin typeface="Calibri" charset="0"/>
              <a:ea typeface="ＭＳ Ｐゴシック" charset="-128"/>
              <a:cs typeface="+mn-cs"/>
            </a:endParaRPr>
          </a:p>
          <a:p>
            <a:pPr marL="342900" indent="-342900" defTabSz="457200">
              <a:spcBef>
                <a:spcPct val="20000"/>
              </a:spcBef>
              <a:defRPr/>
            </a:pPr>
            <a:endParaRPr lang="en-US" sz="2800" dirty="0">
              <a:latin typeface="Calibri" charset="0"/>
              <a:ea typeface="ＭＳ Ｐゴシック" charset="-128"/>
              <a:cs typeface="+mn-cs"/>
            </a:endParaRPr>
          </a:p>
          <a:p>
            <a:pPr marL="800100" lvl="1" indent="-342900" defTabSz="457200">
              <a:spcBef>
                <a:spcPct val="20000"/>
              </a:spcBef>
              <a:buFont typeface="Arial" charset="0"/>
              <a:buChar char="•"/>
              <a:defRPr/>
            </a:pPr>
            <a:endParaRPr lang="en-US" sz="2800" dirty="0">
              <a:latin typeface="Calibri" charset="0"/>
              <a:ea typeface="ＭＳ Ｐゴシック" charset="-128"/>
              <a:cs typeface="+mn-c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p:txBody>
          <a:bodyPr/>
          <a:lstStyle/>
          <a:p>
            <a:pPr eaLnBrk="1" hangingPunct="1"/>
            <a:r>
              <a:rPr lang="en-US" dirty="0" smtClean="0">
                <a:latin typeface="Arial" charset="0"/>
                <a:ea typeface="ＭＳ Ｐゴシック"/>
                <a:cs typeface="Arial" charset="0"/>
              </a:rPr>
              <a:t>Module Assessment</a:t>
            </a:r>
            <a:br>
              <a:rPr lang="en-US" dirty="0" smtClean="0">
                <a:latin typeface="Arial" charset="0"/>
                <a:ea typeface="ＭＳ Ｐゴシック"/>
                <a:cs typeface="Arial" charset="0"/>
              </a:rPr>
            </a:br>
            <a:r>
              <a:rPr lang="en-US" sz="1600" dirty="0" smtClean="0">
                <a:latin typeface="Arial" charset="0"/>
                <a:ea typeface="ＭＳ Ｐゴシック"/>
                <a:cs typeface="Arial" charset="0"/>
              </a:rPr>
              <a:t>Please click on the statement that best matches your current knowledge.</a:t>
            </a:r>
            <a:endParaRPr lang="en-US" dirty="0" smtClean="0">
              <a:latin typeface="Arial" charset="0"/>
              <a:ea typeface="ＭＳ Ｐゴシック"/>
              <a:cs typeface="Arial" charset="0"/>
            </a:endParaRPr>
          </a:p>
        </p:txBody>
      </p:sp>
      <p:sp>
        <p:nvSpPr>
          <p:cNvPr id="3" name="Content Placeholder 2"/>
          <p:cNvSpPr>
            <a:spLocks noGrp="1"/>
          </p:cNvSpPr>
          <p:nvPr>
            <p:ph idx="1"/>
          </p:nvPr>
        </p:nvSpPr>
        <p:spPr/>
        <p:txBody>
          <a:bodyPr/>
          <a:lstStyle/>
          <a:p>
            <a:pPr eaLnBrk="1" hangingPunct="1">
              <a:buFont typeface="Arial" charset="0"/>
              <a:buNone/>
              <a:defRPr/>
            </a:pPr>
            <a:r>
              <a:rPr lang="en-US" sz="2400" dirty="0" smtClean="0"/>
              <a:t>	</a:t>
            </a:r>
            <a:r>
              <a:rPr lang="en-US" sz="2400" b="1" dirty="0" smtClean="0"/>
              <a:t>I can explain how the Call for Change began in North Carolina.</a:t>
            </a:r>
          </a:p>
          <a:p>
            <a:pPr lvl="1" eaLnBrk="1" hangingPunct="1">
              <a:defRPr/>
            </a:pPr>
            <a:endParaRPr lang="en-US" sz="800" b="1" dirty="0" smtClean="0"/>
          </a:p>
          <a:p>
            <a:pPr marL="914400" lvl="1" indent="-514350" eaLnBrk="1" hangingPunct="1">
              <a:buFont typeface="+mj-lt"/>
              <a:buAutoNum type="arabicPeriod"/>
              <a:defRPr/>
            </a:pPr>
            <a:r>
              <a:rPr lang="en-US" sz="2000" dirty="0" smtClean="0"/>
              <a:t>I have some ideas but cannot explain them.</a:t>
            </a:r>
          </a:p>
          <a:p>
            <a:pPr marL="914400" lvl="1" indent="-514350" eaLnBrk="1" hangingPunct="1">
              <a:buFont typeface="+mj-lt"/>
              <a:buAutoNum type="arabicPeriod"/>
              <a:defRPr/>
            </a:pPr>
            <a:r>
              <a:rPr lang="en-US" sz="2000" dirty="0" smtClean="0"/>
              <a:t>I know enough about this to be dangerous.</a:t>
            </a:r>
          </a:p>
          <a:p>
            <a:pPr marL="914400" lvl="1" indent="-514350" eaLnBrk="1" hangingPunct="1">
              <a:buFont typeface="+mj-lt"/>
              <a:buAutoNum type="arabicPeriod"/>
              <a:defRPr/>
            </a:pPr>
            <a:r>
              <a:rPr lang="en-US" sz="2000" dirty="0" smtClean="0"/>
              <a:t>I have learned about this and could explain some parts of it to another person.</a:t>
            </a:r>
          </a:p>
          <a:p>
            <a:pPr marL="914400" lvl="1" indent="-514350" eaLnBrk="1" hangingPunct="1">
              <a:buFont typeface="+mj-lt"/>
              <a:buAutoNum type="arabicPeriod"/>
              <a:defRPr/>
            </a:pPr>
            <a:r>
              <a:rPr lang="en-US" sz="2000" dirty="0" smtClean="0"/>
              <a:t>I have a working knowledge of this, and I am moving towards guru status.</a:t>
            </a:r>
          </a:p>
        </p:txBody>
      </p:sp>
      <p:sp>
        <p:nvSpPr>
          <p:cNvPr id="97283" name="Slide Number Placeholder 3"/>
          <p:cNvSpPr>
            <a:spLocks noGrp="1"/>
          </p:cNvSpPr>
          <p:nvPr>
            <p:ph type="sldNum" sz="quarter" idx="10"/>
          </p:nvPr>
        </p:nvSpPr>
        <p:spPr bwMode="auto">
          <a:noFill/>
          <a:ln>
            <a:miter lim="800000"/>
            <a:headEnd/>
            <a:tailEnd/>
          </a:ln>
        </p:spPr>
        <p:txBody>
          <a:bodyPr/>
          <a:lstStyle/>
          <a:p>
            <a:fld id="{D2932C5D-EF67-4743-8A29-37016FA7A3EF}"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050D0840-C72D-44B3-9940-B726DB8990BB}" type="slidenum">
              <a:rPr lang="en-US" smtClean="0">
                <a:latin typeface="Calibri" pitchFamily="34" charset="0"/>
                <a:ea typeface="ＭＳ Ｐゴシック"/>
                <a:cs typeface="ＭＳ Ｐゴシック"/>
              </a:rPr>
              <a:pPr/>
              <a:t>44</a:t>
            </a:fld>
            <a:endParaRPr lang="en-US" smtClean="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p:cNvSpPr>
            <a:spLocks noGrp="1"/>
          </p:cNvSpPr>
          <p:nvPr>
            <p:ph type="title"/>
          </p:nvPr>
        </p:nvSpPr>
        <p:spPr/>
        <p:txBody>
          <a:bodyPr/>
          <a:lstStyle/>
          <a:p>
            <a:pPr eaLnBrk="1" hangingPunct="1"/>
            <a:r>
              <a:rPr lang="en-US" dirty="0" smtClean="0">
                <a:latin typeface="Arial" charset="0"/>
                <a:ea typeface="ＭＳ Ｐゴシック"/>
                <a:cs typeface="Arial" charset="0"/>
              </a:rPr>
              <a:t>Module Assessment</a:t>
            </a:r>
            <a:br>
              <a:rPr lang="en-US" dirty="0" smtClean="0">
                <a:latin typeface="Arial" charset="0"/>
                <a:ea typeface="ＭＳ Ｐゴシック"/>
                <a:cs typeface="Arial" charset="0"/>
              </a:rPr>
            </a:br>
            <a:r>
              <a:rPr lang="en-US" sz="1600" dirty="0" smtClean="0">
                <a:latin typeface="Arial" charset="0"/>
                <a:ea typeface="ＭＳ Ｐゴシック"/>
                <a:cs typeface="Arial" charset="0"/>
              </a:rPr>
              <a:t>Please click on the statement that best matches your current knowledge.</a:t>
            </a:r>
            <a:endParaRPr lang="en-US" dirty="0" smtClean="0">
              <a:latin typeface="Arial" charset="0"/>
              <a:ea typeface="ＭＳ Ｐゴシック"/>
              <a:cs typeface="Arial" charset="0"/>
            </a:endParaRPr>
          </a:p>
        </p:txBody>
      </p:sp>
      <p:sp>
        <p:nvSpPr>
          <p:cNvPr id="3" name="Content Placeholder 2"/>
          <p:cNvSpPr>
            <a:spLocks noGrp="1"/>
          </p:cNvSpPr>
          <p:nvPr>
            <p:ph idx="1"/>
          </p:nvPr>
        </p:nvSpPr>
        <p:spPr/>
        <p:txBody>
          <a:bodyPr/>
          <a:lstStyle/>
          <a:p>
            <a:pPr eaLnBrk="1" hangingPunct="1">
              <a:buFont typeface="Arial" charset="0"/>
              <a:buNone/>
              <a:defRPr/>
            </a:pPr>
            <a:r>
              <a:rPr lang="en-US" sz="2400" dirty="0" smtClean="0"/>
              <a:t>	</a:t>
            </a:r>
            <a:r>
              <a:rPr lang="en-US" sz="2400" b="1" dirty="0" smtClean="0"/>
              <a:t>I can summarize why North Carolina chose to participate in the </a:t>
            </a:r>
            <a:r>
              <a:rPr lang="en-US" sz="2400" b="1" i="1" dirty="0" smtClean="0"/>
              <a:t>Common Core State Standards </a:t>
            </a:r>
            <a:r>
              <a:rPr lang="en-US" sz="2400" b="1" dirty="0" smtClean="0"/>
              <a:t>movement and create the </a:t>
            </a:r>
            <a:r>
              <a:rPr lang="en-US" sz="2400" b="1" i="1" dirty="0" smtClean="0"/>
              <a:t>North Carolina Essential Standards</a:t>
            </a:r>
            <a:r>
              <a:rPr lang="en-US" sz="2400" b="1" dirty="0" smtClean="0"/>
              <a:t>.</a:t>
            </a:r>
          </a:p>
          <a:p>
            <a:pPr lvl="1" eaLnBrk="1" hangingPunct="1">
              <a:defRPr/>
            </a:pPr>
            <a:endParaRPr lang="en-US" sz="800" b="1" dirty="0" smtClean="0"/>
          </a:p>
          <a:p>
            <a:pPr marL="914400" lvl="1" indent="-514350" eaLnBrk="1" hangingPunct="1">
              <a:buFont typeface="+mj-lt"/>
              <a:buAutoNum type="arabicPeriod"/>
              <a:defRPr/>
            </a:pPr>
            <a:r>
              <a:rPr lang="en-US" sz="2000" dirty="0" smtClean="0"/>
              <a:t>I have heard of these standards but cannot explain them.</a:t>
            </a:r>
          </a:p>
          <a:p>
            <a:pPr marL="914400" lvl="1" indent="-514350" eaLnBrk="1" hangingPunct="1">
              <a:buFont typeface="+mj-lt"/>
              <a:buAutoNum type="arabicPeriod"/>
              <a:defRPr/>
            </a:pPr>
            <a:r>
              <a:rPr lang="en-US" sz="2000" dirty="0" smtClean="0"/>
              <a:t>I know enough about this to be dangerous.</a:t>
            </a:r>
          </a:p>
          <a:p>
            <a:pPr marL="914400" lvl="1" indent="-514350" eaLnBrk="1" hangingPunct="1">
              <a:buFont typeface="+mj-lt"/>
              <a:buAutoNum type="arabicPeriod"/>
              <a:defRPr/>
            </a:pPr>
            <a:r>
              <a:rPr lang="en-US" sz="2000" dirty="0" smtClean="0"/>
              <a:t>I have learned about this and could explain some parts of it to another person.</a:t>
            </a:r>
          </a:p>
          <a:p>
            <a:pPr marL="914400" lvl="1" indent="-514350" eaLnBrk="1" hangingPunct="1">
              <a:buFont typeface="+mj-lt"/>
              <a:buAutoNum type="arabicPeriod"/>
              <a:defRPr/>
            </a:pPr>
            <a:r>
              <a:rPr lang="en-US" sz="2000" dirty="0" smtClean="0"/>
              <a:t>I have a working knowledge of this, and I am moving towards guru status.</a:t>
            </a:r>
          </a:p>
          <a:p>
            <a:pPr eaLnBrk="1" hangingPunct="1">
              <a:defRPr/>
            </a:pPr>
            <a:endParaRPr lang="en-US" dirty="0"/>
          </a:p>
        </p:txBody>
      </p:sp>
      <p:sp>
        <p:nvSpPr>
          <p:cNvPr id="98307" name="Slide Number Placeholder 3"/>
          <p:cNvSpPr>
            <a:spLocks noGrp="1"/>
          </p:cNvSpPr>
          <p:nvPr>
            <p:ph type="sldNum" sz="quarter" idx="10"/>
          </p:nvPr>
        </p:nvSpPr>
        <p:spPr bwMode="auto">
          <a:noFill/>
          <a:ln>
            <a:miter lim="800000"/>
            <a:headEnd/>
            <a:tailEnd/>
          </a:ln>
        </p:spPr>
        <p:txBody>
          <a:bodyPr/>
          <a:lstStyle/>
          <a:p>
            <a:fld id="{6912B444-32D7-415C-A5DE-9D2597EC11AE}"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23B96593-7972-436A-BC20-0FED01E63871}" type="slidenum">
              <a:rPr lang="en-US" smtClean="0">
                <a:latin typeface="Calibri" pitchFamily="34" charset="0"/>
                <a:ea typeface="ＭＳ Ｐゴシック"/>
                <a:cs typeface="ＭＳ Ｐゴシック"/>
              </a:rPr>
              <a:pPr/>
              <a:t>45</a:t>
            </a:fld>
            <a:endParaRPr lang="en-US" smtClean="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p:cNvSpPr>
            <a:spLocks noGrp="1"/>
          </p:cNvSpPr>
          <p:nvPr>
            <p:ph type="title"/>
          </p:nvPr>
        </p:nvSpPr>
        <p:spPr/>
        <p:txBody>
          <a:bodyPr/>
          <a:lstStyle/>
          <a:p>
            <a:pPr eaLnBrk="1" hangingPunct="1"/>
            <a:r>
              <a:rPr lang="en-US" dirty="0" smtClean="0">
                <a:latin typeface="Arial" charset="0"/>
                <a:ea typeface="ＭＳ Ｐゴシック"/>
                <a:cs typeface="Arial" charset="0"/>
              </a:rPr>
              <a:t>Module Assessment</a:t>
            </a:r>
            <a:br>
              <a:rPr lang="en-US" dirty="0" smtClean="0">
                <a:latin typeface="Arial" charset="0"/>
                <a:ea typeface="ＭＳ Ｐゴシック"/>
                <a:cs typeface="Arial" charset="0"/>
              </a:rPr>
            </a:br>
            <a:r>
              <a:rPr lang="en-US" sz="1600" dirty="0" smtClean="0">
                <a:latin typeface="Arial" charset="0"/>
                <a:ea typeface="ＭＳ Ｐゴシック"/>
                <a:cs typeface="Arial" charset="0"/>
              </a:rPr>
              <a:t>Please click on the statement that best matches your current knowledge.</a:t>
            </a:r>
            <a:endParaRPr lang="en-US" dirty="0" smtClean="0">
              <a:latin typeface="Arial" charset="0"/>
              <a:ea typeface="ＭＳ Ｐゴシック"/>
              <a:cs typeface="Arial" charset="0"/>
            </a:endParaRPr>
          </a:p>
        </p:txBody>
      </p:sp>
      <p:sp>
        <p:nvSpPr>
          <p:cNvPr id="3" name="Content Placeholder 2"/>
          <p:cNvSpPr>
            <a:spLocks noGrp="1"/>
          </p:cNvSpPr>
          <p:nvPr>
            <p:ph idx="1"/>
          </p:nvPr>
        </p:nvSpPr>
        <p:spPr/>
        <p:txBody>
          <a:bodyPr/>
          <a:lstStyle/>
          <a:p>
            <a:pPr eaLnBrk="1" hangingPunct="1">
              <a:buFont typeface="Arial" charset="0"/>
              <a:buNone/>
              <a:defRPr/>
            </a:pPr>
            <a:r>
              <a:rPr lang="en-US" sz="2400" b="1" dirty="0" smtClean="0"/>
              <a:t>	I can locate and use resources for the implementation of the Common Core and Essential Standards.</a:t>
            </a:r>
          </a:p>
          <a:p>
            <a:pPr lvl="1" eaLnBrk="1" hangingPunct="1">
              <a:defRPr/>
            </a:pPr>
            <a:endParaRPr lang="en-US" sz="800" b="1" dirty="0" smtClean="0"/>
          </a:p>
          <a:p>
            <a:pPr marL="914400" lvl="1" indent="-514350" eaLnBrk="1" hangingPunct="1">
              <a:buFont typeface="+mj-lt"/>
              <a:buAutoNum type="arabicPeriod"/>
              <a:defRPr/>
            </a:pPr>
            <a:r>
              <a:rPr lang="en-US" sz="2000" dirty="0" smtClean="0"/>
              <a:t>I am aware of the adoption of the Common Core and Essential Standards, but I cannot locate many resources.</a:t>
            </a:r>
          </a:p>
          <a:p>
            <a:pPr marL="914400" lvl="1" indent="-514350" eaLnBrk="1" hangingPunct="1">
              <a:buFont typeface="+mj-lt"/>
              <a:buAutoNum type="arabicPeriod"/>
              <a:defRPr/>
            </a:pPr>
            <a:r>
              <a:rPr lang="en-US" sz="2000" dirty="0" smtClean="0"/>
              <a:t>I saw these one time online but can’t find my way back to them.</a:t>
            </a:r>
          </a:p>
          <a:p>
            <a:pPr marL="914400" lvl="1" indent="-514350" eaLnBrk="1" hangingPunct="1">
              <a:buFont typeface="+mj-lt"/>
              <a:buAutoNum type="arabicPeriod"/>
              <a:defRPr/>
            </a:pPr>
            <a:r>
              <a:rPr lang="en-US" sz="2000" dirty="0" smtClean="0"/>
              <a:t>I have read about these and think I could show someone else where they are located online.</a:t>
            </a:r>
          </a:p>
          <a:p>
            <a:pPr marL="914400" lvl="1" indent="-514350" eaLnBrk="1" hangingPunct="1">
              <a:buFont typeface="+mj-lt"/>
              <a:buAutoNum type="arabicPeriod"/>
              <a:defRPr/>
            </a:pPr>
            <a:r>
              <a:rPr lang="en-US" sz="2000" dirty="0" smtClean="0"/>
              <a:t>I have sites on these topics bookmarked, and I can get there in a few clicks.</a:t>
            </a:r>
          </a:p>
          <a:p>
            <a:pPr eaLnBrk="1" hangingPunct="1">
              <a:defRPr/>
            </a:pPr>
            <a:endParaRPr lang="en-US" dirty="0"/>
          </a:p>
        </p:txBody>
      </p:sp>
      <p:sp>
        <p:nvSpPr>
          <p:cNvPr id="100355" name="Slide Number Placeholder 3"/>
          <p:cNvSpPr>
            <a:spLocks noGrp="1"/>
          </p:cNvSpPr>
          <p:nvPr>
            <p:ph type="sldNum" sz="quarter" idx="10"/>
          </p:nvPr>
        </p:nvSpPr>
        <p:spPr bwMode="auto">
          <a:noFill/>
          <a:ln>
            <a:miter lim="800000"/>
            <a:headEnd/>
            <a:tailEnd/>
          </a:ln>
        </p:spPr>
        <p:txBody>
          <a:bodyPr/>
          <a:lstStyle/>
          <a:p>
            <a:fld id="{EC92468B-1E66-45BD-B393-61C4834FB4AE}" type="datetime1">
              <a:rPr lang="en-US" smtClean="0">
                <a:latin typeface="Calibri" pitchFamily="34" charset="0"/>
                <a:ea typeface="ＭＳ Ｐゴシック"/>
                <a:cs typeface="ＭＳ Ｐゴシック"/>
              </a:rPr>
              <a:pPr/>
              <a:t>3/25/2011</a:t>
            </a:fld>
            <a:r>
              <a:rPr lang="en-US" smtClean="0">
                <a:latin typeface="Calibri" pitchFamily="34" charset="0"/>
                <a:ea typeface="ＭＳ Ｐゴシック"/>
                <a:cs typeface="ＭＳ Ｐゴシック"/>
              </a:rPr>
              <a:t>  •  page </a:t>
            </a:r>
            <a:fld id="{B3877BF1-52D8-456A-BA45-DF8DB0589728}" type="slidenum">
              <a:rPr lang="en-US" smtClean="0">
                <a:latin typeface="Calibri" pitchFamily="34" charset="0"/>
                <a:ea typeface="ＭＳ Ｐゴシック"/>
                <a:cs typeface="ＭＳ Ｐゴシック"/>
              </a:rPr>
              <a:pPr/>
              <a:t>46</a:t>
            </a:fld>
            <a:endParaRPr lang="en-US" smtClean="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Next Steps</a:t>
            </a:r>
            <a:endParaRPr lang="en-US" sz="5400" dirty="0"/>
          </a:p>
        </p:txBody>
      </p:sp>
      <p:sp>
        <p:nvSpPr>
          <p:cNvPr id="3" name="Content Placeholder 2"/>
          <p:cNvSpPr>
            <a:spLocks noGrp="1"/>
          </p:cNvSpPr>
          <p:nvPr>
            <p:ph idx="1"/>
          </p:nvPr>
        </p:nvSpPr>
        <p:spPr/>
        <p:txBody>
          <a:bodyPr/>
          <a:lstStyle/>
          <a:p>
            <a:pPr marL="514350" indent="-514350">
              <a:buFont typeface="+mj-lt"/>
              <a:buAutoNum type="arabicPeriod"/>
            </a:pPr>
            <a:r>
              <a:rPr lang="en-US" sz="2800" dirty="0" smtClean="0"/>
              <a:t>Print out your Module 1 certificate to bring with you to the 2011 Regional Summer Institute.</a:t>
            </a:r>
          </a:p>
          <a:p>
            <a:pPr marL="514350" indent="-514350">
              <a:buFont typeface="+mj-lt"/>
              <a:buAutoNum type="arabicPeriod"/>
            </a:pPr>
            <a:r>
              <a:rPr lang="en-US" sz="2800" dirty="0" smtClean="0"/>
              <a:t>Verify your registration, including dates and accommodations.</a:t>
            </a:r>
            <a:endParaRPr lang="en-US" sz="2400" dirty="0" smtClean="0"/>
          </a:p>
          <a:p>
            <a:pPr marL="514350" indent="-514350">
              <a:buFont typeface="+mj-lt"/>
              <a:buAutoNum type="arabicPeriod"/>
            </a:pPr>
            <a:r>
              <a:rPr lang="en-US" sz="2800" dirty="0" smtClean="0"/>
              <a:t>The other modules will be available this summer, and it would probably be best to wait until after the 2011 Regional Summer Institutes to complete those modules.  </a:t>
            </a:r>
          </a:p>
          <a:p>
            <a:pPr marL="514350" indent="-514350">
              <a:buNone/>
            </a:pPr>
            <a:r>
              <a:rPr lang="en-US" sz="2800" dirty="0" smtClean="0"/>
              <a:t>				</a:t>
            </a:r>
            <a:r>
              <a:rPr lang="en-US" sz="4000" b="1" i="1" dirty="0" smtClean="0">
                <a:latin typeface="Times New Roman" pitchFamily="18" charset="0"/>
                <a:cs typeface="Times New Roman" pitchFamily="18" charset="0"/>
              </a:rPr>
              <a:t>See you soon!</a:t>
            </a:r>
            <a:endParaRPr lang="en-US" sz="4000" b="1" i="1"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0F0E8417-9709-4491-A4CB-B6C486E28E05}" type="datetime1">
              <a:rPr lang="en-US" smtClean="0"/>
              <a:pPr>
                <a:defRPr/>
              </a:pPr>
              <a:t>3/25/2011</a:t>
            </a:fld>
            <a:r>
              <a:rPr lang="en-US" smtClean="0"/>
              <a:t>  •  page </a:t>
            </a:r>
            <a:fld id="{A0B58D94-0D96-4AF1-84C9-21444CAD946D}" type="slidenum">
              <a:rPr lang="en-US" smtClean="0"/>
              <a:pPr>
                <a:defRPr/>
              </a:pPr>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p:cNvSpPr>
          <p:nvPr>
            <p:ph type="title"/>
          </p:nvPr>
        </p:nvSpPr>
        <p:spPr/>
        <p:txBody>
          <a:bodyPr/>
          <a:lstStyle/>
          <a:p>
            <a:r>
              <a:rPr lang="en-US" sz="3600" dirty="0" smtClean="0">
                <a:latin typeface="Arial" charset="0"/>
                <a:ea typeface="ＭＳ Ｐゴシック"/>
                <a:cs typeface="Arial" charset="0"/>
              </a:rPr>
              <a:t>“Saber Tooth Curriculum” Drawings</a:t>
            </a:r>
          </a:p>
        </p:txBody>
      </p:sp>
      <p:sp>
        <p:nvSpPr>
          <p:cNvPr id="117763" name="Rectangle 3"/>
          <p:cNvSpPr>
            <a:spLocks noGrp="1"/>
          </p:cNvSpPr>
          <p:nvPr>
            <p:ph type="body" sz="half" idx="1"/>
          </p:nvPr>
        </p:nvSpPr>
        <p:spPr>
          <a:xfrm>
            <a:off x="457200" y="1524000"/>
            <a:ext cx="8229600" cy="2060575"/>
          </a:xfrm>
        </p:spPr>
        <p:txBody>
          <a:bodyPr/>
          <a:lstStyle/>
          <a:p>
            <a:pPr>
              <a:lnSpc>
                <a:spcPct val="80000"/>
              </a:lnSpc>
              <a:buFont typeface="Arial" charset="0"/>
              <a:buNone/>
            </a:pPr>
            <a:r>
              <a:rPr lang="en-US" sz="2400" i="1" dirty="0" smtClean="0">
                <a:latin typeface="Arial" charset="0"/>
                <a:ea typeface="ＭＳ Ｐゴシック"/>
                <a:cs typeface="Arial" charset="0"/>
              </a:rPr>
              <a:t>	</a:t>
            </a:r>
            <a:endParaRPr lang="en-US" sz="2400" dirty="0" smtClean="0">
              <a:latin typeface="Arial" charset="0"/>
              <a:ea typeface="ＭＳ Ｐゴシック"/>
              <a:cs typeface="Arial" charset="0"/>
            </a:endParaRPr>
          </a:p>
          <a:p>
            <a:endParaRPr lang="en-US" sz="2400" dirty="0" smtClean="0">
              <a:latin typeface="Arial" charset="0"/>
              <a:ea typeface="ＭＳ Ｐゴシック"/>
              <a:cs typeface="Arial" charset="0"/>
            </a:endParaRPr>
          </a:p>
        </p:txBody>
      </p:sp>
      <p:pic>
        <p:nvPicPr>
          <p:cNvPr id="117764" name="Picture 4"/>
          <p:cNvPicPr>
            <a:picLocks noGrp="1" noChangeAspect="1" noChangeArrowheads="1"/>
          </p:cNvPicPr>
          <p:nvPr>
            <p:ph sz="half" idx="2"/>
          </p:nvPr>
        </p:nvPicPr>
        <p:blipFill>
          <a:blip r:embed="rId3" cstate="print"/>
          <a:srcRect/>
          <a:stretch>
            <a:fillRect/>
          </a:stretch>
        </p:blipFill>
        <p:spPr>
          <a:xfrm>
            <a:off x="304800" y="1066800"/>
            <a:ext cx="4886325" cy="2489200"/>
          </a:xfrm>
        </p:spPr>
      </p:pic>
      <p:pic>
        <p:nvPicPr>
          <p:cNvPr id="5" name="Picture 4"/>
          <p:cNvPicPr>
            <a:picLocks noChangeAspect="1" noChangeArrowheads="1"/>
          </p:cNvPicPr>
          <p:nvPr/>
        </p:nvPicPr>
        <p:blipFill>
          <a:blip r:embed="rId4" cstate="print"/>
          <a:srcRect/>
          <a:stretch>
            <a:fillRect/>
          </a:stretch>
        </p:blipFill>
        <p:spPr bwMode="auto">
          <a:xfrm>
            <a:off x="381000" y="3810000"/>
            <a:ext cx="4953000" cy="2041525"/>
          </a:xfrm>
          <a:prstGeom prst="rect">
            <a:avLst/>
          </a:prstGeom>
          <a:noFill/>
          <a:ln w="9525">
            <a:noFill/>
            <a:miter lim="800000"/>
            <a:headEnd/>
            <a:tailEnd/>
          </a:ln>
        </p:spPr>
      </p:pic>
      <p:pic>
        <p:nvPicPr>
          <p:cNvPr id="6" name="Picture 4"/>
          <p:cNvPicPr>
            <a:picLocks noChangeAspect="1" noChangeArrowheads="1"/>
          </p:cNvPicPr>
          <p:nvPr/>
        </p:nvPicPr>
        <p:blipFill>
          <a:blip r:embed="rId5" cstate="print"/>
          <a:srcRect/>
          <a:stretch>
            <a:fillRect/>
          </a:stretch>
        </p:blipFill>
        <p:spPr bwMode="auto">
          <a:xfrm>
            <a:off x="5562600" y="2362200"/>
            <a:ext cx="3124200" cy="19096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280988" y="-204788"/>
            <a:ext cx="9705976" cy="726757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old school"/>
          <p:cNvPicPr>
            <a:picLocks noChangeAspect="1" noChangeArrowheads="1"/>
          </p:cNvPicPr>
          <p:nvPr/>
        </p:nvPicPr>
        <p:blipFill>
          <a:blip r:embed="rId3" cstate="print"/>
          <a:srcRect/>
          <a:stretch>
            <a:fillRect/>
          </a:stretch>
        </p:blipFill>
        <p:spPr bwMode="auto">
          <a:xfrm>
            <a:off x="0" y="-228600"/>
            <a:ext cx="9144000" cy="7256463"/>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old SLHS"/>
          <p:cNvPicPr>
            <a:picLocks noChangeAspect="1" noChangeArrowheads="1"/>
          </p:cNvPicPr>
          <p:nvPr/>
        </p:nvPicPr>
        <p:blipFill>
          <a:blip r:embed="rId3" cstate="print"/>
          <a:srcRect/>
          <a:stretch>
            <a:fillRect/>
          </a:stretch>
        </p:blipFill>
        <p:spPr bwMode="auto">
          <a:xfrm>
            <a:off x="-457200" y="0"/>
            <a:ext cx="9753600" cy="6926263"/>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modern high school"/>
          <p:cNvPicPr>
            <a:picLocks noChangeAspect="1" noChangeArrowheads="1"/>
          </p:cNvPicPr>
          <p:nvPr/>
        </p:nvPicPr>
        <p:blipFill>
          <a:blip r:embed="rId3" cstate="print"/>
          <a:srcRect/>
          <a:stretch>
            <a:fillRect/>
          </a:stretch>
        </p:blipFill>
        <p:spPr bwMode="auto">
          <a:xfrm>
            <a:off x="0" y="-519113"/>
            <a:ext cx="9144000" cy="799941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Cloud Computing"/>
          <p:cNvPicPr>
            <a:picLocks noChangeAspect="1" noChangeArrowheads="1"/>
          </p:cNvPicPr>
          <p:nvPr/>
        </p:nvPicPr>
        <p:blipFill>
          <a:blip r:embed="rId3" cstate="print"/>
          <a:srcRect/>
          <a:stretch>
            <a:fillRect/>
          </a:stretch>
        </p:blipFill>
        <p:spPr bwMode="auto">
          <a:xfrm>
            <a:off x="685800" y="130175"/>
            <a:ext cx="7620000" cy="6534150"/>
          </a:xfrm>
          <a:prstGeom prst="rect">
            <a:avLst/>
          </a:prstGeom>
          <a:noFill/>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6530</TotalTime>
  <Words>7268</Words>
  <Application>Microsoft Office PowerPoint</Application>
  <PresentationFormat>On-screen Show (4:3)</PresentationFormat>
  <Paragraphs>941</Paragraphs>
  <Slides>48</Slides>
  <Notes>48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51" baseType="lpstr">
      <vt:lpstr>Office Theme</vt:lpstr>
      <vt:lpstr>Custom Design</vt:lpstr>
      <vt:lpstr>Chart</vt:lpstr>
      <vt:lpstr> Module 1    The Call for Change </vt:lpstr>
      <vt:lpstr>Module 1 Objectives &amp; Learner Expectations</vt:lpstr>
      <vt:lpstr>North Carolina Teacher Evaluation Process</vt:lpstr>
      <vt:lpstr>Slide 4</vt:lpstr>
      <vt:lpstr>Slide 5</vt:lpstr>
      <vt:lpstr>Slide 6</vt:lpstr>
      <vt:lpstr>Slide 7</vt:lpstr>
      <vt:lpstr>Slide 8</vt:lpstr>
      <vt:lpstr>Slide 9</vt:lpstr>
      <vt:lpstr>Time Out</vt:lpstr>
      <vt:lpstr>“Saber Tooth Curriculum” Activity Directions</vt:lpstr>
      <vt:lpstr>“Saber Tooth Curriculum” Activity Directions</vt:lpstr>
      <vt:lpstr>Selected Quote #1 from the “Saber Tooth Curriculum”</vt:lpstr>
      <vt:lpstr>“Saber Tooth Curriculum”</vt:lpstr>
      <vt:lpstr>Reflection Point</vt:lpstr>
      <vt:lpstr>Selected Quote #2 from the “Saber Tooth Curriculum”</vt:lpstr>
      <vt:lpstr>“Saber Tooth Curriculum”</vt:lpstr>
      <vt:lpstr>Reflection Point</vt:lpstr>
      <vt:lpstr>Selected Quote #3 from the “Saber Tooth Curriculum”</vt:lpstr>
      <vt:lpstr>“Saber Tooth Curriculum”</vt:lpstr>
      <vt:lpstr>Reflection Point</vt:lpstr>
      <vt:lpstr>Time Out</vt:lpstr>
      <vt:lpstr>Activity 2</vt:lpstr>
      <vt:lpstr>The Nation’s Report Card:   Arts 2008</vt:lpstr>
      <vt:lpstr>The Nation’s Report Card:   Civics 2006</vt:lpstr>
      <vt:lpstr>The Nation’s Report Card:   8th grade Reading 2009</vt:lpstr>
      <vt:lpstr>Student Understanding of Equality</vt:lpstr>
      <vt:lpstr> 8 + 4 = [   ] + 5</vt:lpstr>
      <vt:lpstr> 8 + 4 = [   ] + 5</vt:lpstr>
      <vt:lpstr> 8 + 4 = [   ] + 5</vt:lpstr>
      <vt:lpstr> 8 + 4 = [   ] + 5</vt:lpstr>
      <vt:lpstr>Think – Pair – Share </vt:lpstr>
      <vt:lpstr>Reflection Point</vt:lpstr>
      <vt:lpstr>North Carolina Timeline</vt:lpstr>
      <vt:lpstr>North Carolina Timeline</vt:lpstr>
      <vt:lpstr>Time Out</vt:lpstr>
      <vt:lpstr>Jigsaw Questions</vt:lpstr>
      <vt:lpstr>Activity 3: Jigsaw</vt:lpstr>
      <vt:lpstr>Reflection Point</vt:lpstr>
      <vt:lpstr>Activity 4: Sound Off!</vt:lpstr>
      <vt:lpstr>Activity 4: Sound Off! Prompts</vt:lpstr>
      <vt:lpstr>Reflection Point</vt:lpstr>
      <vt:lpstr>Finale: Professional Development Module Series</vt:lpstr>
      <vt:lpstr>Module Assessment Please click on the statement that best matches your current knowledge.</vt:lpstr>
      <vt:lpstr>Module Assessment Please click on the statement that best matches your current knowledge.</vt:lpstr>
      <vt:lpstr>Module Assessment Please click on the statement that best matches your current knowledge.</vt:lpstr>
      <vt:lpstr>Next Steps</vt:lpstr>
      <vt:lpstr>“Saber Tooth Curriculum” Drawings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gmcknight</dc:creator>
  <cp:lastModifiedBy>gmcknight</cp:lastModifiedBy>
  <cp:revision>470</cp:revision>
  <cp:lastPrinted>2011-02-24T13:10:05Z</cp:lastPrinted>
  <dcterms:created xsi:type="dcterms:W3CDTF">2011-02-24T13:03:38Z</dcterms:created>
  <dcterms:modified xsi:type="dcterms:W3CDTF">2011-03-25T20:45:54Z</dcterms:modified>
</cp:coreProperties>
</file>